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5" r:id="rId23"/>
    <p:sldId id="301" r:id="rId24"/>
    <p:sldId id="302" r:id="rId25"/>
    <p:sldId id="303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7" r:id="rId34"/>
    <p:sldId id="286" r:id="rId35"/>
    <p:sldId id="288" r:id="rId36"/>
    <p:sldId id="289" r:id="rId37"/>
    <p:sldId id="290" r:id="rId38"/>
    <p:sldId id="291" r:id="rId39"/>
    <p:sldId id="285" r:id="rId40"/>
    <p:sldId id="323" r:id="rId41"/>
    <p:sldId id="326" r:id="rId42"/>
    <p:sldId id="330" r:id="rId43"/>
    <p:sldId id="296" r:id="rId44"/>
    <p:sldId id="283" r:id="rId45"/>
    <p:sldId id="327" r:id="rId4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SzPct val="100000"/>
      <a:buFont typeface="Times New Roman" panose="02020603050405020304" pitchFamily="18" charset="0"/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SzPct val="100000"/>
      <a:buFont typeface="Times New Roman" panose="02020603050405020304" pitchFamily="18" charset="0"/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SzPct val="100000"/>
      <a:buFont typeface="Times New Roman" panose="02020603050405020304" pitchFamily="18" charset="0"/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SzPct val="100000"/>
      <a:buFont typeface="Times New Roman" panose="02020603050405020304" pitchFamily="18" charset="0"/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SzPct val="100000"/>
      <a:buFont typeface="Times New Roman" panose="02020603050405020304" pitchFamily="18" charset="0"/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CC4B4A"/>
    <a:srgbClr val="E6E6E6"/>
    <a:srgbClr val="C0C5CA"/>
    <a:srgbClr val="DBDEE1"/>
    <a:srgbClr val="E5EAEF"/>
    <a:srgbClr val="F5F7F9"/>
    <a:srgbClr val="D24829"/>
    <a:srgbClr val="DB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7" autoAdjust="0"/>
    <p:restoredTop sz="96196" autoAdjust="0"/>
  </p:normalViewPr>
  <p:slideViewPr>
    <p:cSldViewPr snapToGrid="0">
      <p:cViewPr varScale="1">
        <p:scale>
          <a:sx n="83" d="100"/>
          <a:sy n="83" d="100"/>
        </p:scale>
        <p:origin x="-96" y="-558"/>
      </p:cViewPr>
      <p:guideLst>
        <p:guide orient="horz" pos="692"/>
        <p:guide orient="horz" pos="3842"/>
        <p:guide pos="450"/>
        <p:guide pos="72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-840" y="-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等线" panose="02010600030101010101" charset="-122"/>
              </a:defRPr>
            </a:lvl1pPr>
          </a:lstStyle>
          <a:p>
            <a:endParaRPr lang="zh-CN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等线" panose="02010600030101010101" charset="-122"/>
              </a:defRPr>
            </a:lvl1pPr>
          </a:lstStyle>
          <a:p>
            <a:fld id="{8676F93C-1AD8-4457-BEFD-AC60B007D090}" type="datetime1">
              <a:rPr lang="zh-CN" altLang="en-US"/>
            </a:fld>
            <a:endParaRPr lang="zh-CN" altLang="zh-CN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solid"/>
            <a:miter lim="800000"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等线" panose="02010600030101010101" charset="-122"/>
              </a:defRPr>
            </a:lvl1pPr>
          </a:lstStyle>
          <a:p>
            <a:endParaRPr lang="zh-CN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等线" panose="02010600030101010101" charset="-122"/>
              </a:defRPr>
            </a:lvl1pPr>
          </a:lstStyle>
          <a:p>
            <a:fld id="{20D38C8C-9FB5-4C4E-870D-AC641D9F98CA}" type="slidenum">
              <a:rPr lang="en-US" altLang="zh-CN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1pPr>
    <a:lvl2pPr marL="457200" algn="l" rtl="0" fontAlgn="base">
      <a:spcBef>
        <a:spcPct val="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2pPr>
    <a:lvl3pPr marL="914400" algn="l" rtl="0" fontAlgn="base">
      <a:spcBef>
        <a:spcPct val="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3pPr>
    <a:lvl4pPr marL="1371600" algn="l" rtl="0" fontAlgn="base">
      <a:spcBef>
        <a:spcPct val="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4pPr>
    <a:lvl5pPr marL="1828800" algn="l" rtl="0" fontAlgn="base">
      <a:spcBef>
        <a:spcPct val="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1D8A3E7-8C55-4CBA-B3BF-1D62A72D3633}" type="slidenum">
              <a:rPr lang="en-US" altLang="zh-CN"/>
            </a:fld>
            <a:endParaRPr lang="zh-CN" altLang="zh-CN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endParaRPr lang="zh-CN" altLang="zh-CN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C9618085-88C6-4F8D-A161-03B7C9DDF424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08D54749-DD5D-47E9-97B4-B17A6D9ECD69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BD154C44-9EB7-4FF9-A822-8483B9F1DFB2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AE1C6063-0FAB-4B60-AA66-95260F8F6FA6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D09A2CB1-BCC5-4E66-81BE-CB9F469F1709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69AB90F1-7835-46CB-88F9-F25A109AAA23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6A7249B5-7C6B-43A2-98EB-100634213808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FA5F1C91-AA02-4BBB-81AE-1FA920658502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C385B1E9-6F95-4D2C-AB98-E25ABDB45912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6732B1F3-1D69-429D-ABA3-F84AE0D32A7E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4C8E3875-66AC-4859-8492-DD045AE06F0F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076A50B0-2DD4-407A-9F50-76ED6353D3EE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56" name="Rectangle 1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1497FD5C-9EF1-484A-8288-2428203500C6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603146DF-8EAC-4594-BEFF-5D414CCDCBD1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60DC0F7-CF34-401A-9B26-0D61F9FEB555}" type="slidenum">
              <a:rPr lang="en-US" altLang="zh-CN"/>
            </a:fld>
            <a:endParaRPr lang="zh-CN" altLang="zh-CN"/>
          </a:p>
        </p:txBody>
      </p:sp>
      <p:sp>
        <p:nvSpPr>
          <p:cNvPr id="389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endParaRPr lang="zh-CN" altLang="zh-CN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301E7B42-8172-4005-8C62-5D66F281AD02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DDB0B5AB-FFDF-4ABF-95A5-7CF636FCCEDD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41AFF465-A2F9-435F-852B-00EA05EA762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EFCD32DC-3A90-4098-88A9-329A57C049E9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43DAA84A-E42D-471D-91EC-2F4AC62AF1B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5117A7E2-08E8-4F8D-BA8E-102A7918D14C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42568E08-9BC0-4E65-B3DD-3AFA316F5F1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r>
              <a:rPr lang="zh-CN"/>
              <a:t>单击此处添加备注</a:t>
            </a:r>
            <a:endParaRPr lang="zh-CN"/>
          </a:p>
        </p:txBody>
      </p: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1F324289-42CD-4B29-BD4C-D3327F9B8D58}" type="slidenum">
              <a:rPr lang="en-US" altLang="zh-CN" sz="1200">
                <a:latin typeface="等线" panose="02010600030101010101" charset="-122"/>
              </a:rPr>
            </a:fld>
            <a:fld id="{B5D4E3FF-6540-4D01-9FB7-9EDC3C36890A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5B3FDFAF-1DB6-4C2E-83B0-84B987EE0257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F234D711-BA33-4DEF-AA13-0BCB4A0301C3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32DE9AC0-F1B3-48FC-92B5-2F7F6351915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136594A6-EF26-4063-9151-81BD363D85A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B155DF8-3702-41DD-86B1-7155053E6B9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0AABAFD-54C1-4820-A5C8-51C340485B6C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7425BFF9-D64A-4778-9398-4CE3A8FB8967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699262EB-B0ED-4D14-A64B-206E769AD218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1F6EEA6A-84BD-45AE-BEDC-5DA8350A9A7E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34" name="Rectangle 22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49504EB3-CEB3-47EB-90AE-62C00EE4F322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B29CCD0-1011-4A19-94C2-9139ED36108F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36" name="Rectangle 2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67FF71B0-71DB-4BBF-8C44-4B2FE38A3D88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625E4DE-04FA-48D8-8282-9A76BBAC0B53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38" name="Rectangle 2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585C2F35-A9D4-4E07-A68F-D01AE0163638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6522E3F4-F1ED-4355-AC2E-86110F609AB8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8940" name="Rectangle 28"/>
          <p:cNvSpPr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63BCE6C1-B981-472E-B6A5-C01643497BDA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D05C183-F2C2-4432-BB46-C2B34469CD27}" type="slidenum">
              <a:rPr lang="en-US" altLang="zh-CN"/>
            </a:fld>
            <a:endParaRPr lang="zh-CN" altLang="zh-CN"/>
          </a:p>
        </p:txBody>
      </p:sp>
      <p:sp>
        <p:nvSpPr>
          <p:cNvPr id="368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endParaRPr lang="zh-CN" altLang="zh-CN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AECC0FB-F3AE-4759-8FDB-1D6FA777D721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035BCD4A-7756-4E65-9D6D-9CAF95365AAF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59514B2F-A256-44AE-BDD6-5D187B3BC033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956F4538-3BB2-4D7F-88B2-C6D8F85F2C61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53D4D009-16AF-45B6-8414-E1A987079FCD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BB4696A-2778-4288-B18E-484C3B7012D6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BF3A36DF-8D6D-4390-A3B3-EE3F97F95CF3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D863D181-1E10-4211-894D-319E72F61F7E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ECA7123-582B-40DA-9026-B83A96DF52D6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9EDA0D11-41F5-4970-80CD-1FFE7CFD8456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C570F81B-77EC-4123-B78B-E5C957CD98B9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1BFD207B-EFAB-4734-A7DF-F279B9DE3002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75F7372B-EA7E-409C-A0F6-5AC6448339EA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4AB06644-9DA0-446F-BEC5-E693E0DD6344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82" name="Rectangle 18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7BEB116-9A57-4542-A6B6-5706E5F995D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5194AEDA-9E02-47EB-83D8-CC2FA5670BB6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84" name="Rectangle 20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12E0C4F3-62F3-4C0D-B6D8-60996CBD645C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2E64CED0-9601-4786-96C0-FEE3581C2CFC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47BFE8E6-CC05-431A-B367-1784DBDCF237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9DC5E3E0-713C-498F-A3B1-9F1CDBE4DC3E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88" name="Rectangle 2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D96754D0-6CA1-476E-B59D-4BB09340CDA1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54736E2E-63A4-466A-89C6-CC87FE70F58D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90" name="Rectangle 2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9C28D188-FBF7-4158-9A3C-64F3DA702B81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F4E72784-48F6-477F-BD89-05D6D4865C33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6892" name="Rectangle 28"/>
          <p:cNvSpPr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9856779C-6AD6-47C8-B110-E0E311EEDD2C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5EAB44F-2467-4913-8626-8BFC2FFA2D6B}" type="slidenum">
              <a:rPr lang="en-US" altLang="zh-CN"/>
            </a:fld>
            <a:endParaRPr lang="zh-CN" altLang="zh-CN"/>
          </a:p>
        </p:txBody>
      </p:sp>
      <p:sp>
        <p:nvSpPr>
          <p:cNvPr id="378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endParaRPr lang="zh-CN" altLang="zh-CN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7EA3578D-2DF4-42A6-829E-C95F43039F43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79D81DC2-9262-4542-9F03-F6ADE2587FAF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DDC84D56-A742-4E59-AA1C-81095FB5E566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37462474-614D-4416-BDC9-85504A17417B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CE3C8B15-429C-46AD-953E-6F6F3F4AA6AE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DEC285E0-3056-46B7-A60E-43ED0D013D1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2519D5FB-CEBD-4931-AC70-A7D2481DBC1D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EE5C8491-5BC0-40C5-8A96-9FF7B2D7DD19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F89ECEF8-180F-4D7F-BA25-756DF5757C09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342AF962-32AA-4F46-B80D-EAAF78E39612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02" name="Rectangle 1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F882C53E-59FC-4856-954F-C462F4C5A07F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5884C83D-F11A-4F29-BC9E-295786FA2E0B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D099A6EE-0175-46A0-A4B2-DF861145E8DD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361128F-4DDE-4B21-A99C-32848103029E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06" name="Rectangle 18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D959B3C8-7AE0-43AB-A2AC-6F9A29E0A1F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64DCD8B8-B8CA-46CB-A5DE-649E0CE89002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08" name="Rectangle 20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B11AFE30-313B-49D4-B2C9-C01876048FEF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F137F960-9772-46F6-B6D0-4E04C654BF1A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10" name="Rectangle 22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6EB7CF47-C590-43EA-942E-6819AE52782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1996C55B-C16D-4ECA-BE40-C143F3EE00A5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12" name="Rectangle 2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5E8946A1-72A3-4230-9F2B-71D766AA24F9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5516A49D-EADD-46CC-B9B0-329DC15A20BD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14" name="Rectangle 2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B07DB0CA-7FC6-4409-9AB3-2DEEC5F8C358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38459A9D-B518-4DD2-98B6-01D4CFC581DB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7916" name="Rectangle 28"/>
          <p:cNvSpPr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36D6E07C-5F49-4059-8717-D44676EAB88B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DD3C444-25F1-44D3-AECD-D76FF8FD4493}" type="slidenum">
              <a:rPr lang="en-US" altLang="zh-CN"/>
            </a:fld>
            <a:endParaRPr lang="zh-CN" altLang="zh-CN"/>
          </a:p>
        </p:txBody>
      </p:sp>
      <p:sp>
        <p:nvSpPr>
          <p:cNvPr id="399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endParaRPr lang="zh-CN" altLang="zh-CN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F7195823-15B6-4D58-A0D6-E3C98EDB4859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197D0733-322D-447C-AE2A-2EA853DCA306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A4561083-0D9A-4170-A0BE-9A0C01B1ACA6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5A758D5A-100B-4E32-ABCD-2A980AD568EB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92FEF236-7AB7-41D2-9E5B-3CDF2AF590BE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F811E7A-62C2-488A-B2DF-1B2B2AF9F7D8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FF69FB87-0322-4D58-B772-B69559B540F7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9A1A5E0B-5F91-4A43-B439-EF3A18C3A20A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0ACCB99-1AE8-41CB-956F-20E710E0D3B8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161F61E8-2612-4B4B-A500-9AE51DB4A775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50" name="Rectangle 1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7EF2BC34-B72A-42FE-A28D-67595696E933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828E3E35-87B7-4A1B-918B-561AE522A7B5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52" name="Rectangle 1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F55935C4-8E91-4B9E-A418-A50333DF0F0F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25C4DF48-B860-4FAA-B25D-61AA71E2F8A3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54" name="Rectangle 18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EC829624-7F11-457B-B439-0BA3291BEA85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22542551-C2BE-40A6-A17E-CCCDC646C5B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56" name="Rectangle 20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1B05D6BA-E9D2-450F-9059-BE6FAD786DC6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454547DF-10B9-4204-B61B-9827DFE51E1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58" name="Rectangle 22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FDED7D21-83D8-4F62-86CA-E71525F7E592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09688779-5F5F-4E05-8948-744741847FDA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60" name="Rectangle 24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A1694F3E-E225-48E7-A154-11A34A24778F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DD93E510-034D-427F-9521-AEDCE2D03198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62" name="Rectangle 26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C81DC34D-AB18-48F6-8E00-B3AB8CF00B10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99373171-27D7-4A78-8BA1-29C5CC2024F3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  <p:sp>
        <p:nvSpPr>
          <p:cNvPr id="39964" name="Rectangle 28"/>
          <p:cNvSpPr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r"/>
            <a:fld id="{4C1CB012-4F91-4F6A-B3D9-5EF0BDF58D67}" type="slidenum">
              <a:rPr lang="en-US" altLang="zh-CN" sz="1200">
                <a:latin typeface="等线" panose="02010600030101010101" charset="-122"/>
              </a:rPr>
            </a:fld>
            <a:endParaRPr lang="zh-CN" altLang="zh-CN" sz="1200"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-1588"/>
            <a:ext cx="12192000" cy="6858001"/>
            <a:chOff x="0" y="-1"/>
            <a:chExt cx="7680" cy="4320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>
              <a:off x="623" y="1"/>
              <a:ext cx="7057" cy="4318"/>
            </a:xfrm>
            <a:custGeom>
              <a:avLst/>
              <a:gdLst/>
              <a:ahLst/>
              <a:cxnLst>
                <a:cxn ang="0">
                  <a:pos x="17642" y="0"/>
                </a:cxn>
                <a:cxn ang="0">
                  <a:pos x="0" y="0"/>
                </a:cxn>
                <a:cxn ang="0">
                  <a:pos x="6527" y="10795"/>
                </a:cxn>
                <a:cxn ang="0">
                  <a:pos x="14073" y="10795"/>
                </a:cxn>
                <a:cxn ang="0">
                  <a:pos x="17642" y="8873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  <a:cxn ang="0">
                  <a:pos x="17642" y="0"/>
                </a:cxn>
              </a:cxnLst>
              <a:rect l="0" t="0" r="r" b="b"/>
              <a:pathLst>
                <a:path w="17642" h="10795">
                  <a:moveTo>
                    <a:pt x="17642" y="0"/>
                  </a:moveTo>
                  <a:lnTo>
                    <a:pt x="0" y="0"/>
                  </a:lnTo>
                  <a:lnTo>
                    <a:pt x="6527" y="10795"/>
                  </a:lnTo>
                  <a:lnTo>
                    <a:pt x="14073" y="10795"/>
                  </a:lnTo>
                  <a:lnTo>
                    <a:pt x="17642" y="8873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lnTo>
                    <a:pt x="1764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 noChangeArrowheads="1"/>
            </p:cNvSpPr>
            <p:nvPr/>
          </p:nvSpPr>
          <p:spPr bwMode="auto">
            <a:xfrm>
              <a:off x="4428" y="1"/>
              <a:ext cx="3252" cy="2996"/>
            </a:xfrm>
            <a:custGeom>
              <a:avLst/>
              <a:gdLst/>
              <a:ahLst/>
              <a:cxnLst>
                <a:cxn ang="0">
                  <a:pos x="8129" y="0"/>
                </a:cxn>
                <a:cxn ang="0">
                  <a:pos x="0" y="0"/>
                </a:cxn>
                <a:cxn ang="0">
                  <a:pos x="4278" y="7490"/>
                </a:cxn>
                <a:cxn ang="0">
                  <a:pos x="8129" y="5292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  <a:cxn ang="0">
                  <a:pos x="8129" y="0"/>
                </a:cxn>
              </a:cxnLst>
              <a:rect l="0" t="0" r="r" b="b"/>
              <a:pathLst>
                <a:path w="8129" h="7490">
                  <a:moveTo>
                    <a:pt x="8129" y="0"/>
                  </a:moveTo>
                  <a:lnTo>
                    <a:pt x="0" y="0"/>
                  </a:lnTo>
                  <a:lnTo>
                    <a:pt x="4278" y="7490"/>
                  </a:lnTo>
                  <a:lnTo>
                    <a:pt x="8129" y="5292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lnTo>
                    <a:pt x="812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9525">
              <a:noFill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5"/>
            <p:cNvSpPr>
              <a:spLocks noChangeArrowheads="1"/>
            </p:cNvSpPr>
            <p:nvPr/>
          </p:nvSpPr>
          <p:spPr bwMode="auto">
            <a:xfrm>
              <a:off x="0" y="1"/>
              <a:ext cx="2311" cy="37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369"/>
                </a:cxn>
                <a:cxn ang="0">
                  <a:pos x="5777" y="6078"/>
                </a:cxn>
                <a:cxn ang="0">
                  <a:pos x="23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77" h="9369">
                  <a:moveTo>
                    <a:pt x="0" y="0"/>
                  </a:moveTo>
                  <a:lnTo>
                    <a:pt x="0" y="9369"/>
                  </a:lnTo>
                  <a:lnTo>
                    <a:pt x="5777" y="6078"/>
                  </a:lnTo>
                  <a:lnTo>
                    <a:pt x="23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>
                <a:alpha val="79999"/>
              </a:schemeClr>
            </a:solidFill>
            <a:ln w="9525">
              <a:noFill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ChangeArrowheads="1"/>
            </p:cNvSpPr>
            <p:nvPr/>
          </p:nvSpPr>
          <p:spPr bwMode="auto">
            <a:xfrm>
              <a:off x="0" y="1086"/>
              <a:ext cx="728" cy="16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32"/>
                </a:cxn>
                <a:cxn ang="0">
                  <a:pos x="1820" y="318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820" h="4232">
                  <a:moveTo>
                    <a:pt x="0" y="0"/>
                  </a:moveTo>
                  <a:lnTo>
                    <a:pt x="0" y="4232"/>
                  </a:lnTo>
                  <a:lnTo>
                    <a:pt x="1820" y="318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>
              <a:noFill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ChangeArrowheads="1"/>
            </p:cNvSpPr>
            <p:nvPr/>
          </p:nvSpPr>
          <p:spPr bwMode="auto">
            <a:xfrm>
              <a:off x="0" y="-1"/>
              <a:ext cx="5587" cy="2625"/>
            </a:xfrm>
            <a:custGeom>
              <a:avLst/>
              <a:gdLst/>
              <a:ahLst/>
              <a:cxnLst>
                <a:cxn ang="0">
                  <a:pos x="13861" y="0"/>
                </a:cxn>
                <a:cxn ang="0">
                  <a:pos x="0" y="0"/>
                </a:cxn>
                <a:cxn ang="0">
                  <a:pos x="0" y="1950"/>
                </a:cxn>
                <a:cxn ang="0">
                  <a:pos x="2590" y="6562"/>
                </a:cxn>
                <a:cxn ang="0">
                  <a:pos x="13967" y="176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  <a:cxn ang="0">
                  <a:pos x="13861" y="0"/>
                </a:cxn>
              </a:cxnLst>
              <a:rect l="0" t="0" r="r" b="b"/>
              <a:pathLst>
                <a:path w="13967" h="6562">
                  <a:moveTo>
                    <a:pt x="13861" y="0"/>
                  </a:moveTo>
                  <a:lnTo>
                    <a:pt x="0" y="0"/>
                  </a:lnTo>
                  <a:lnTo>
                    <a:pt x="0" y="1950"/>
                  </a:lnTo>
                  <a:lnTo>
                    <a:pt x="2590" y="6562"/>
                  </a:lnTo>
                  <a:lnTo>
                    <a:pt x="13967" y="176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lnTo>
                    <a:pt x="13861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>
              <a:noFill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" name="标题"/>
          <p:cNvSpPr>
            <a:spLocks noGrp="1"/>
          </p:cNvSpPr>
          <p:nvPr>
            <p:ph type="ctrTitle"/>
          </p:nvPr>
        </p:nvSpPr>
        <p:spPr>
          <a:xfrm>
            <a:off x="2691442" y="1723639"/>
            <a:ext cx="7167147" cy="2688704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anchor="b"/>
          <a:lstStyle>
            <a:lvl1pPr marL="0" indent="0" algn="ctr">
              <a:defRPr sz="8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3" name="文本"/>
          <p:cNvSpPr>
            <a:spLocks noGrp="1"/>
          </p:cNvSpPr>
          <p:nvPr>
            <p:ph type="subTitle" idx="1"/>
          </p:nvPr>
        </p:nvSpPr>
        <p:spPr>
          <a:xfrm>
            <a:off x="2691442" y="4579952"/>
            <a:ext cx="7167147" cy="1155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>
            <a:lvl1pPr marL="0" indent="0" algn="ctr">
              <a:buNone/>
              <a:defRPr sz="20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</a:lvl6pPr>
            <a:lvl7pPr marL="2743200" lvl="6" indent="0" algn="ctr">
              <a:buNone/>
            </a:lvl7pPr>
            <a:lvl8pPr marL="3200400" lvl="7" indent="0" algn="ctr">
              <a:buNone/>
            </a:lvl8pPr>
            <a:lvl9pPr marL="3200400" lvl="7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F651B9-D0A9-4486-8FB6-82900B65D6E7}" type="datetime5">
              <a:rPr lang="zh-CN" altLang="en-US"/>
            </a:fld>
            <a:endParaRPr lang="zh-CN" altLang="zh-CN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12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55E"/>
                </a:solidFill>
              </a:defRPr>
            </a:lvl1pPr>
          </a:lstStyle>
          <a:p>
            <a:fld id="{57A891F0-D479-44B1-9B36-8841ECA766BC}" type="slidenum">
              <a:rPr lang="en-US" altLang="zh-CN"/>
            </a:fld>
            <a:endParaRPr lang="zh-CN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"/>
          <p:cNvSpPr>
            <a:spLocks noGrp="1"/>
          </p:cNvSpPr>
          <p:nvPr>
            <p:ph type="title"/>
          </p:nvPr>
        </p:nvSpPr>
        <p:spPr>
          <a:xfrm>
            <a:off x="838200" y="265339"/>
            <a:ext cx="10515600" cy="82569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3" name="竖排文字占位符"/>
          <p:cNvSpPr>
            <a:spLocks noGrp="1"/>
          </p:cNvSpPr>
          <p:nvPr>
            <p:ph type="body" orient="vert" idx="1"/>
          </p:nvPr>
        </p:nvSpPr>
        <p:spPr>
          <a:xfrm>
            <a:off x="838200" y="1269980"/>
            <a:ext cx="10515600" cy="493653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eaVert"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en-US" altLang="zh-CN"/>
          </a:p>
          <a:p>
            <a:pPr lvl="5"/>
            <a:r>
              <a:rPr lang="zh-CN" altLang="en-US"/>
              <a:t>第六级</a:t>
            </a:r>
            <a:endParaRPr lang="en-US" altLang="zh-CN"/>
          </a:p>
          <a:p>
            <a:pPr lvl="6"/>
            <a:r>
              <a:rPr lang="zh-CN" altLang="en-US"/>
              <a:t>第七级</a:t>
            </a:r>
            <a:endParaRPr lang="en-US" altLang="zh-CN"/>
          </a:p>
          <a:p>
            <a:pPr lvl="7"/>
            <a:r>
              <a:rPr lang="zh-CN" altLang="en-US"/>
              <a:t>第八级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997CD5-0CFC-4746-909B-25E1AF8263F3}" type="datetime5">
              <a:rPr lang="zh-CN" altLang="en-US"/>
            </a:fld>
            <a:endParaRPr lang="zh-CN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B3E0A3-49C7-481D-870A-9BEC8AAA25C5}" type="slidenum">
              <a:rPr lang="en-US" altLang="zh-CN"/>
            </a:fld>
            <a:endParaRPr lang="zh-CN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竖排标题"/>
          <p:cNvSpPr>
            <a:spLocks noGrp="1"/>
          </p:cNvSpPr>
          <p:nvPr>
            <p:ph type="title" orient="vert"/>
          </p:nvPr>
        </p:nvSpPr>
        <p:spPr>
          <a:xfrm>
            <a:off x="8724901" y="365124"/>
            <a:ext cx="2628898" cy="581183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8" name="竖排文字占位符"/>
          <p:cNvSpPr>
            <a:spLocks noGrp="1"/>
          </p:cNvSpPr>
          <p:nvPr>
            <p:ph type="body" orient="vert" idx="1"/>
          </p:nvPr>
        </p:nvSpPr>
        <p:spPr>
          <a:xfrm>
            <a:off x="838200" y="365124"/>
            <a:ext cx="7754651" cy="581183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eaVert"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en-US" altLang="zh-CN"/>
          </a:p>
          <a:p>
            <a:pPr lvl="5"/>
            <a:r>
              <a:rPr lang="zh-CN" altLang="en-US"/>
              <a:t>第六级</a:t>
            </a:r>
            <a:endParaRPr lang="en-US" altLang="zh-CN"/>
          </a:p>
          <a:p>
            <a:pPr lvl="6"/>
            <a:r>
              <a:rPr lang="zh-CN" altLang="en-US"/>
              <a:t>第七级</a:t>
            </a:r>
            <a:endParaRPr lang="en-US" altLang="zh-CN"/>
          </a:p>
          <a:p>
            <a:pPr lvl="7"/>
            <a:r>
              <a:rPr lang="zh-CN" altLang="en-US"/>
              <a:t>第八级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51FFBE-CFFE-47F4-8E8B-50DB82166377}" type="datetime5">
              <a:rPr lang="zh-CN" altLang="en-US"/>
            </a:fld>
            <a:endParaRPr lang="zh-CN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C30338-72EE-4CDE-8848-30F6406676D9}" type="slidenum">
              <a:rPr lang="en-US" altLang="zh-CN"/>
            </a:fld>
            <a:endParaRPr lang="zh-CN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自定义版式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"/>
          <p:cNvSpPr>
            <a:spLocks noGrp="1"/>
          </p:cNvSpPr>
          <p:nvPr>
            <p:ph type="title"/>
          </p:nvPr>
        </p:nvSpPr>
        <p:spPr>
          <a:xfrm>
            <a:off x="838200" y="265339"/>
            <a:ext cx="10515600" cy="82569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" name="内容占位符"/>
          <p:cNvSpPr>
            <a:spLocks noGrp="1"/>
          </p:cNvSpPr>
          <p:nvPr>
            <p:ph idx="1"/>
          </p:nvPr>
        </p:nvSpPr>
        <p:spPr>
          <a:xfrm>
            <a:off x="823900" y="1224181"/>
            <a:ext cx="10544013" cy="49907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en-US" altLang="zh-CN"/>
          </a:p>
          <a:p>
            <a:pPr lvl="5"/>
            <a:r>
              <a:rPr lang="zh-CN" altLang="en-US"/>
              <a:t>第六级</a:t>
            </a:r>
            <a:endParaRPr lang="en-US" altLang="zh-CN"/>
          </a:p>
          <a:p>
            <a:pPr lvl="6"/>
            <a:r>
              <a:rPr lang="zh-CN" altLang="en-US"/>
              <a:t>第七级</a:t>
            </a:r>
            <a:endParaRPr lang="en-US" altLang="zh-CN"/>
          </a:p>
          <a:p>
            <a:pPr lvl="7"/>
            <a:r>
              <a:rPr lang="zh-CN" altLang="en-US"/>
              <a:t>第八级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2B5BE0-EBB6-4ACA-8982-9E081C0021A8}" type="datetime5">
              <a:rPr lang="zh-CN" altLang="en-US"/>
            </a:fld>
            <a:endParaRPr lang="zh-CN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A04-BCBF-4519-B3CB-683047185DE8}" type="slidenum">
              <a:rPr lang="en-US" altLang="zh-CN"/>
            </a:fld>
            <a:endParaRPr lang="zh-CN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"/>
          <p:cNvSpPr>
            <a:spLocks noGrp="1"/>
          </p:cNvSpPr>
          <p:nvPr>
            <p:ph type="title"/>
          </p:nvPr>
        </p:nvSpPr>
        <p:spPr>
          <a:xfrm>
            <a:off x="831850" y="1830510"/>
            <a:ext cx="5016858" cy="1719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5" name="文本"/>
          <p:cNvSpPr>
            <a:spLocks noGrp="1"/>
          </p:cNvSpPr>
          <p:nvPr>
            <p:ph type="body" idx="1"/>
          </p:nvPr>
        </p:nvSpPr>
        <p:spPr>
          <a:xfrm>
            <a:off x="831850" y="3692108"/>
            <a:ext cx="5016858" cy="157692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>
            <a:lvl1pPr marL="0" indent="0">
              <a:buNone/>
            </a:lvl1pPr>
          </a:lstStyle>
          <a:p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92ACA9-6F91-41D1-9E8A-1EE5B8CABD0D}" type="datetime5">
              <a:rPr lang="zh-CN" altLang="en-US"/>
            </a:fld>
            <a:endParaRPr lang="zh-CN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D5976E-2A82-4682-9D98-8656B93C8450}" type="slidenum">
              <a:rPr lang="en-US" altLang="zh-CN"/>
            </a:fld>
            <a:endParaRPr lang="zh-CN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"/>
          <p:cNvSpPr>
            <a:spLocks noGrp="1"/>
          </p:cNvSpPr>
          <p:nvPr>
            <p:ph type="title"/>
          </p:nvPr>
        </p:nvSpPr>
        <p:spPr>
          <a:xfrm>
            <a:off x="838200" y="265339"/>
            <a:ext cx="10515600" cy="82569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内容占位符"/>
          <p:cNvSpPr>
            <a:spLocks noGrp="1"/>
          </p:cNvSpPr>
          <p:nvPr>
            <p:ph idx="1"/>
          </p:nvPr>
        </p:nvSpPr>
        <p:spPr>
          <a:xfrm>
            <a:off x="823900" y="1224181"/>
            <a:ext cx="5200571" cy="49907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en-US" altLang="zh-CN"/>
          </a:p>
          <a:p>
            <a:pPr lvl="5"/>
            <a:r>
              <a:rPr lang="zh-CN" altLang="en-US"/>
              <a:t>第六级</a:t>
            </a:r>
            <a:endParaRPr lang="en-US" altLang="zh-CN"/>
          </a:p>
          <a:p>
            <a:pPr lvl="6"/>
            <a:r>
              <a:rPr lang="zh-CN" altLang="en-US"/>
              <a:t>第七级</a:t>
            </a:r>
            <a:endParaRPr lang="en-US" altLang="zh-CN"/>
          </a:p>
          <a:p>
            <a:pPr lvl="7"/>
            <a:r>
              <a:rPr lang="zh-CN" altLang="en-US"/>
              <a:t>第八级</a:t>
            </a:r>
            <a:endParaRPr lang="zh-CN" altLang="en-US"/>
          </a:p>
        </p:txBody>
      </p:sp>
      <p:sp>
        <p:nvSpPr>
          <p:cNvPr id="31" name="内容占位符"/>
          <p:cNvSpPr>
            <a:spLocks noGrp="1"/>
          </p:cNvSpPr>
          <p:nvPr>
            <p:ph idx="2"/>
          </p:nvPr>
        </p:nvSpPr>
        <p:spPr>
          <a:xfrm>
            <a:off x="6167343" y="1224181"/>
            <a:ext cx="5200571" cy="49907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en-US" altLang="zh-CN"/>
          </a:p>
          <a:p>
            <a:pPr lvl="5"/>
            <a:r>
              <a:rPr lang="zh-CN" altLang="en-US"/>
              <a:t>第六级</a:t>
            </a:r>
            <a:endParaRPr lang="en-US" altLang="zh-CN"/>
          </a:p>
          <a:p>
            <a:pPr lvl="6"/>
            <a:r>
              <a:rPr lang="zh-CN" altLang="en-US"/>
              <a:t>第七级</a:t>
            </a:r>
            <a:endParaRPr lang="en-US" altLang="zh-CN"/>
          </a:p>
          <a:p>
            <a:pPr lvl="7"/>
            <a:r>
              <a:rPr lang="zh-CN" altLang="en-US"/>
              <a:t>第八级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8EA897-0402-44CD-A1C2-B32EA73D4538}" type="datetime5">
              <a:rPr lang="zh-CN" altLang="en-US"/>
            </a:fld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0D467-AC80-47C6-88C3-DAAA1CB62478}" type="slidenum">
              <a:rPr lang="en-US" altLang="zh-CN"/>
            </a:fld>
            <a:endParaRPr lang="zh-CN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"/>
          <p:cNvSpPr>
            <a:spLocks noGrp="1"/>
          </p:cNvSpPr>
          <p:nvPr>
            <p:ph type="title"/>
          </p:nvPr>
        </p:nvSpPr>
        <p:spPr>
          <a:xfrm>
            <a:off x="838200" y="265339"/>
            <a:ext cx="10515600" cy="82569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6" name="文本"/>
          <p:cNvSpPr>
            <a:spLocks noGrp="1"/>
          </p:cNvSpPr>
          <p:nvPr>
            <p:ph type="body" idx="1"/>
          </p:nvPr>
        </p:nvSpPr>
        <p:spPr>
          <a:xfrm>
            <a:off x="839788" y="1212657"/>
            <a:ext cx="5157787" cy="8239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anchor="b"/>
          <a:lstStyle>
            <a:lvl1pPr marL="0" indent="0">
              <a:buNone/>
              <a:defRPr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b="1"/>
            </a:lvl6pPr>
            <a:lvl7pPr marL="2743200" lvl="6" indent="0">
              <a:buNone/>
              <a:defRPr b="1"/>
            </a:lvl7pPr>
            <a:lvl8pPr marL="3200400" lvl="7" indent="0">
              <a:buNone/>
              <a:defRPr b="1"/>
            </a:lvl8pPr>
            <a:lvl9pPr marL="3200400" lvl="7" indent="0">
              <a:buNone/>
              <a:defRPr b="1"/>
            </a:lvl9pPr>
          </a:lstStyle>
          <a:p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7" name="内容占位符"/>
          <p:cNvSpPr>
            <a:spLocks noGrp="1"/>
          </p:cNvSpPr>
          <p:nvPr>
            <p:ph idx="2"/>
          </p:nvPr>
        </p:nvSpPr>
        <p:spPr>
          <a:xfrm>
            <a:off x="823900" y="2150773"/>
            <a:ext cx="5200571" cy="4064194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en-US" altLang="zh-CN"/>
          </a:p>
          <a:p>
            <a:pPr lvl="5"/>
            <a:r>
              <a:rPr lang="zh-CN" altLang="en-US"/>
              <a:t>第六级</a:t>
            </a:r>
            <a:endParaRPr lang="en-US" altLang="zh-CN"/>
          </a:p>
          <a:p>
            <a:pPr lvl="6"/>
            <a:r>
              <a:rPr lang="zh-CN" altLang="en-US"/>
              <a:t>第七级</a:t>
            </a:r>
            <a:endParaRPr lang="en-US" altLang="zh-CN"/>
          </a:p>
          <a:p>
            <a:pPr lvl="7"/>
            <a:r>
              <a:rPr lang="zh-CN" altLang="en-US"/>
              <a:t>第八级</a:t>
            </a:r>
            <a:endParaRPr lang="zh-CN" altLang="en-US"/>
          </a:p>
        </p:txBody>
      </p:sp>
      <p:sp>
        <p:nvSpPr>
          <p:cNvPr id="38" name="文本"/>
          <p:cNvSpPr>
            <a:spLocks noGrp="1"/>
          </p:cNvSpPr>
          <p:nvPr>
            <p:ph type="body" idx="3"/>
          </p:nvPr>
        </p:nvSpPr>
        <p:spPr>
          <a:xfrm>
            <a:off x="6172200" y="1212657"/>
            <a:ext cx="5183187" cy="8239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anchor="b"/>
          <a:lstStyle>
            <a:lvl1pPr marL="0" indent="0">
              <a:buNone/>
              <a:defRPr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b="1"/>
            </a:lvl6pPr>
            <a:lvl7pPr marL="2743200" lvl="6" indent="0">
              <a:buNone/>
              <a:defRPr b="1"/>
            </a:lvl7pPr>
            <a:lvl8pPr marL="3200400" lvl="7" indent="0">
              <a:buNone/>
              <a:defRPr b="1"/>
            </a:lvl8pPr>
            <a:lvl9pPr marL="3200400" lvl="7" indent="0">
              <a:buNone/>
              <a:defRPr b="1"/>
            </a:lvl9pPr>
          </a:lstStyle>
          <a:p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9" name="内容占位符"/>
          <p:cNvSpPr>
            <a:spLocks noGrp="1"/>
          </p:cNvSpPr>
          <p:nvPr>
            <p:ph idx="4"/>
          </p:nvPr>
        </p:nvSpPr>
        <p:spPr>
          <a:xfrm>
            <a:off x="6167343" y="2150773"/>
            <a:ext cx="5200571" cy="4064194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en-US" altLang="zh-CN"/>
          </a:p>
          <a:p>
            <a:pPr lvl="5"/>
            <a:r>
              <a:rPr lang="zh-CN" altLang="en-US"/>
              <a:t>第六级</a:t>
            </a:r>
            <a:endParaRPr lang="en-US" altLang="zh-CN"/>
          </a:p>
          <a:p>
            <a:pPr lvl="6"/>
            <a:r>
              <a:rPr lang="zh-CN" altLang="en-US"/>
              <a:t>第七级</a:t>
            </a:r>
            <a:endParaRPr lang="en-US" altLang="zh-CN"/>
          </a:p>
          <a:p>
            <a:pPr lvl="7"/>
            <a:r>
              <a:rPr lang="zh-CN" altLang="en-US"/>
              <a:t>第八级</a:t>
            </a:r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1FF95F-AEFA-448A-BFCA-7F1846456719}" type="datetime5">
              <a:rPr lang="zh-CN" altLang="en-US"/>
            </a:fld>
            <a:endParaRPr lang="zh-CN" altLang="zh-CN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8CDA4-B86E-42B4-AB2F-9194C0EF0656}" type="slidenum">
              <a:rPr lang="en-US" altLang="zh-CN"/>
            </a:fld>
            <a:endParaRPr lang="zh-CN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"/>
          <p:cNvSpPr>
            <a:spLocks noGrp="1"/>
          </p:cNvSpPr>
          <p:nvPr>
            <p:ph type="title"/>
          </p:nvPr>
        </p:nvSpPr>
        <p:spPr>
          <a:xfrm>
            <a:off x="838200" y="265339"/>
            <a:ext cx="10515600" cy="82569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069D0D-8694-4AC8-AC1A-6EA1266980C6}" type="datetime5">
              <a:rPr lang="zh-CN" altLang="en-US"/>
            </a:fld>
            <a:endParaRPr lang="zh-CN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9BC2FF-2DFC-4DDD-862F-2F3F1C7F566C}" type="slidenum">
              <a:rPr lang="en-US" altLang="zh-CN"/>
            </a:fld>
            <a:endParaRPr lang="zh-CN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B698AD-D0A4-4385-A701-76595938F953}" type="datetime5">
              <a:rPr lang="zh-CN" altLang="en-US"/>
            </a:fld>
            <a:endParaRPr lang="zh-CN" altLang="zh-CN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67DFD-6C06-4E3B-8D8B-B6E5D6A48EB9}" type="slidenum">
              <a:rPr lang="en-US" altLang="zh-CN"/>
            </a:fld>
            <a:endParaRPr lang="zh-CN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" name="内容占位符"/>
          <p:cNvSpPr>
            <a:spLocks noGrp="1"/>
          </p:cNvSpPr>
          <p:nvPr>
            <p:ph idx="1"/>
          </p:nvPr>
        </p:nvSpPr>
        <p:spPr>
          <a:xfrm>
            <a:off x="4967263" y="1679651"/>
            <a:ext cx="6339661" cy="418888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en-US" altLang="zh-CN"/>
          </a:p>
          <a:p>
            <a:pPr lvl="5"/>
            <a:r>
              <a:rPr lang="zh-CN" altLang="en-US"/>
              <a:t>第六级</a:t>
            </a:r>
            <a:endParaRPr lang="en-US" altLang="zh-CN"/>
          </a:p>
          <a:p>
            <a:pPr lvl="6"/>
            <a:r>
              <a:rPr lang="zh-CN" altLang="en-US"/>
              <a:t>第七级</a:t>
            </a:r>
            <a:endParaRPr lang="en-US" altLang="zh-CN"/>
          </a:p>
          <a:p>
            <a:pPr lvl="7"/>
            <a:r>
              <a:rPr lang="zh-CN" altLang="en-US"/>
              <a:t>第八级</a:t>
            </a:r>
            <a:endParaRPr lang="zh-CN" altLang="en-US"/>
          </a:p>
        </p:txBody>
      </p:sp>
      <p:sp>
        <p:nvSpPr>
          <p:cNvPr id="52" name="文本"/>
          <p:cNvSpPr>
            <a:spLocks noGrp="1"/>
          </p:cNvSpPr>
          <p:nvPr>
            <p:ph type="body" idx="2"/>
          </p:nvPr>
        </p:nvSpPr>
        <p:spPr>
          <a:xfrm>
            <a:off x="839788" y="1720735"/>
            <a:ext cx="3932237" cy="414825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A79551-1871-47FF-9328-148149E3BA9B}" type="datetime5">
              <a:rPr lang="zh-CN" altLang="en-US"/>
            </a:fld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4355F8-C975-4DD0-845E-A0F1CE5D9AE5}" type="slidenum">
              <a:rPr lang="en-US" altLang="zh-CN"/>
            </a:fld>
            <a:endParaRPr lang="zh-CN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图片"/>
          <p:cNvSpPr>
            <a:spLocks noGrp="1"/>
          </p:cNvSpPr>
          <p:nvPr>
            <p:ph type="pic" idx="2"/>
          </p:nvPr>
        </p:nvSpPr>
        <p:spPr>
          <a:xfrm>
            <a:off x="5183188" y="1720735"/>
            <a:ext cx="6172200" cy="41403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58" name="文本"/>
          <p:cNvSpPr>
            <a:spLocks noGrp="1"/>
          </p:cNvSpPr>
          <p:nvPr>
            <p:ph type="body" idx="1"/>
          </p:nvPr>
        </p:nvSpPr>
        <p:spPr>
          <a:xfrm>
            <a:off x="839788" y="1720735"/>
            <a:ext cx="3932237" cy="414825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8CDC93-6743-4861-BBC5-31EADE5E375E}" type="datetime5">
              <a:rPr lang="zh-CN" altLang="en-US"/>
            </a:fld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EA5AC-AC34-456C-8777-FDABB62B712B}" type="slidenum">
              <a:rPr lang="en-US" altLang="zh-CN"/>
            </a:fld>
            <a:endParaRPr lang="zh-CN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3175"/>
            <a:ext cx="12192000" cy="6854825"/>
            <a:chOff x="0" y="2"/>
            <a:chExt cx="7680" cy="4318"/>
          </a:xfrm>
        </p:grpSpPr>
        <p:grpSp>
          <p:nvGrpSpPr>
            <p:cNvPr id="1027" name="Group 3"/>
            <p:cNvGrpSpPr/>
            <p:nvPr/>
          </p:nvGrpSpPr>
          <p:grpSpPr bwMode="auto">
            <a:xfrm>
              <a:off x="0" y="2"/>
              <a:ext cx="7680" cy="3748"/>
              <a:chOff x="0" y="2"/>
              <a:chExt cx="7680" cy="3748"/>
            </a:xfrm>
          </p:grpSpPr>
          <p:sp>
            <p:nvSpPr>
              <p:cNvPr id="1028" name="Freeform 4"/>
              <p:cNvSpPr>
                <a:spLocks noChangeArrowheads="1"/>
              </p:cNvSpPr>
              <p:nvPr/>
            </p:nvSpPr>
            <p:spPr bwMode="auto">
              <a:xfrm>
                <a:off x="4428" y="2"/>
                <a:ext cx="3252" cy="2996"/>
              </a:xfrm>
              <a:custGeom>
                <a:avLst/>
                <a:gdLst/>
                <a:ahLst/>
                <a:cxnLst>
                  <a:cxn ang="0">
                    <a:pos x="8129" y="0"/>
                  </a:cxn>
                  <a:cxn ang="0">
                    <a:pos x="0" y="0"/>
                  </a:cxn>
                  <a:cxn ang="0">
                    <a:pos x="4278" y="7491"/>
                  </a:cxn>
                  <a:cxn ang="0">
                    <a:pos x="8129" y="5279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  <a:cxn ang="0">
                    <a:pos x="8129" y="0"/>
                  </a:cxn>
                </a:cxnLst>
                <a:rect l="0" t="0" r="r" b="b"/>
                <a:pathLst>
                  <a:path w="8129" h="7491">
                    <a:moveTo>
                      <a:pt x="8129" y="0"/>
                    </a:moveTo>
                    <a:lnTo>
                      <a:pt x="0" y="0"/>
                    </a:lnTo>
                    <a:lnTo>
                      <a:pt x="4278" y="7491"/>
                    </a:lnTo>
                    <a:lnTo>
                      <a:pt x="8129" y="5279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lnTo>
                      <a:pt x="8129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0" y="2"/>
                <a:ext cx="2311" cy="37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370"/>
                  </a:cxn>
                  <a:cxn ang="0">
                    <a:pos x="5777" y="6079"/>
                  </a:cxn>
                  <a:cxn ang="0">
                    <a:pos x="231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777" h="9370">
                    <a:moveTo>
                      <a:pt x="0" y="0"/>
                    </a:moveTo>
                    <a:lnTo>
                      <a:pt x="0" y="9370"/>
                    </a:lnTo>
                    <a:lnTo>
                      <a:pt x="5777" y="6079"/>
                    </a:lnTo>
                    <a:lnTo>
                      <a:pt x="231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>
                  <a:alpha val="79999"/>
                </a:schemeClr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0" y="2"/>
                <a:ext cx="6258" cy="2625"/>
              </a:xfrm>
              <a:custGeom>
                <a:avLst/>
                <a:gdLst/>
                <a:ahLst/>
                <a:cxnLst>
                  <a:cxn ang="0">
                    <a:pos x="15526" y="0"/>
                  </a:cxn>
                  <a:cxn ang="0">
                    <a:pos x="0" y="0"/>
                  </a:cxn>
                  <a:cxn ang="0">
                    <a:pos x="0" y="1950"/>
                  </a:cxn>
                  <a:cxn ang="0">
                    <a:pos x="2901" y="6562"/>
                  </a:cxn>
                  <a:cxn ang="0">
                    <a:pos x="15644" y="176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  <a:cxn ang="0">
                    <a:pos x="15526" y="0"/>
                  </a:cxn>
                </a:cxnLst>
                <a:rect l="0" t="0" r="r" b="b"/>
                <a:pathLst>
                  <a:path w="15644" h="6562">
                    <a:moveTo>
                      <a:pt x="15526" y="0"/>
                    </a:moveTo>
                    <a:lnTo>
                      <a:pt x="0" y="0"/>
                    </a:lnTo>
                    <a:lnTo>
                      <a:pt x="0" y="1950"/>
                    </a:lnTo>
                    <a:lnTo>
                      <a:pt x="2901" y="6562"/>
                    </a:lnTo>
                    <a:lnTo>
                      <a:pt x="15644" y="176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lnTo>
                      <a:pt x="1552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31" name="AutoShape 7"/>
            <p:cNvSpPr>
              <a:spLocks noChangeArrowheads="1"/>
            </p:cNvSpPr>
            <p:nvPr/>
          </p:nvSpPr>
          <p:spPr bwMode="auto">
            <a:xfrm flipV="1">
              <a:off x="0" y="709"/>
              <a:ext cx="7680" cy="3611"/>
            </a:xfrm>
            <a:prstGeom prst="parallelogram">
              <a:avLst>
                <a:gd name="adj" fmla="val 22578"/>
              </a:avLst>
            </a:prstGeom>
            <a:solidFill>
              <a:schemeClr val="bg2">
                <a:alpha val="70000"/>
              </a:schemeClr>
            </a:solidFill>
            <a:ln w="12700">
              <a:noFill/>
              <a:miter lim="800000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65113"/>
            <a:ext cx="10515600" cy="8255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3913" y="1270000"/>
            <a:ext cx="10544175" cy="49450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  <a:p>
            <a:pPr lvl="4"/>
            <a:r>
              <a:rPr lang="zh-CN" smtClean="0"/>
              <a:t>第六级</a:t>
            </a:r>
            <a:endParaRPr lang="zh-CN" smtClean="0"/>
          </a:p>
          <a:p>
            <a:pPr lvl="4"/>
            <a:r>
              <a:rPr lang="zh-CN" smtClean="0"/>
              <a:t>第七级</a:t>
            </a:r>
            <a:endParaRPr lang="zh-CN" smtClean="0"/>
          </a:p>
          <a:p>
            <a:pPr lvl="4"/>
            <a:r>
              <a:rPr lang="zh-CN" smtClean="0"/>
              <a:t>第八级</a:t>
            </a:r>
            <a:endParaRPr lang="zh-CN" smtClean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E9445CB9-59E8-44EC-BDB3-C38DF852E467}" type="datetime5">
              <a:rPr lang="zh-CN" altLang="en-US"/>
            </a:fld>
            <a:endParaRPr lang="zh-CN" altLang="zh-CN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zh-CN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BE2BCF6-7872-40C5-8938-406CB6AB0571}" type="slidenum">
              <a:rPr lang="en-US" altLang="zh-CN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xStyles>
    <p:titleStyle>
      <a:lvl1pPr algn="l" rtl="0" fontAlgn="base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  <a:cs typeface="等线 Light" panose="02010600030101010101" pitchFamily="-96" charset="-122"/>
        </a:defRPr>
      </a:lvl1pPr>
      <a:lvl2pPr algn="l" rtl="0" fontAlgn="base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fontAlgn="base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fontAlgn="base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fontAlgn="base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225425" indent="-225425" algn="l" rtl="0" fontAlgn="base"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等线" panose="02010600030101010101" charset="-122"/>
        </a:defRPr>
      </a:lvl1pPr>
      <a:lvl2pPr marL="682625" indent="-225425" algn="l" rtl="0" fontAlgn="base"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sz="2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等线" panose="02010600030101010101" charset="-122"/>
        </a:defRPr>
      </a:lvl2pPr>
      <a:lvl3pPr marL="1139825" indent="-225425" algn="l" rtl="0" fontAlgn="base"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sz="2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等线" panose="02010600030101010101" charset="-122"/>
        </a:defRPr>
      </a:lvl3pPr>
      <a:lvl4pPr marL="1597025" indent="-225425" algn="l" rtl="0" fontAlgn="base"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等线" panose="02010600030101010101" charset="-122"/>
        </a:defRPr>
      </a:lvl4pPr>
      <a:lvl5pPr marL="2054225" indent="-225425" algn="l" rtl="0" fontAlgn="base"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等线" panose="02010600030101010101" charset="-122"/>
        </a:defRPr>
      </a:lvl5pPr>
      <a:lvl6pPr marL="2054225" indent="-225425" algn="l" defTabSz="914400" rtl="0" eaLnBrk="1" fontAlgn="base" latinLnBrk="0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anose="020B0604020202020204" pitchFamily="34" charset="0"/>
        <a:buChar char="•"/>
        <a:defRPr sz="1800" b="0" i="0" u="none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等线" panose="02010600030101010101" charset="-122"/>
        </a:defRPr>
      </a:lvl6pPr>
      <a:lvl7pPr marL="2054225" indent="-225425" algn="l" defTabSz="914400" rtl="0" eaLnBrk="1" fontAlgn="base" latinLnBrk="0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anose="020B0604020202020204" pitchFamily="34" charset="0"/>
        <a:buChar char="•"/>
        <a:defRPr sz="1800" b="0" i="0" u="none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等线" panose="02010600030101010101" charset="-122"/>
        </a:defRPr>
      </a:lvl7pPr>
      <a:lvl8pPr marL="2054225" indent="-225425" algn="l" defTabSz="914400" rtl="0" eaLnBrk="1" fontAlgn="base" latinLnBrk="0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anose="020B0604020202020204" pitchFamily="34" charset="0"/>
        <a:buChar char="•"/>
        <a:defRPr sz="1800" b="0" i="0" u="none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等线" panose="02010600030101010101" charset="-122"/>
        </a:defRPr>
      </a:lvl8pPr>
      <a:lvl9pPr marL="2054225" indent="-225425" algn="l" defTabSz="914400" rtl="0" eaLnBrk="1" fontAlgn="base" latinLnBrk="0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anose="020B0604020202020204" pitchFamily="34" charset="0"/>
        <a:buChar char="•"/>
        <a:defRPr sz="1800" b="0" i="0" u="none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等线" panose="02010600030101010101" charset="-122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3.w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39.wmf"/><Relationship Id="rId1" Type="http://schemas.openxmlformats.org/officeDocument/2006/relationships/oleObject" Target="../embeddings/oleObject10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2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685925" y="4110038"/>
            <a:ext cx="4175125" cy="1506855"/>
          </a:xfrm>
          <a:prstGeom prst="rect">
            <a:avLst/>
          </a:prstGeom>
          <a:solidFill>
            <a:srgbClr val="F79646"/>
          </a:solidFill>
          <a:ln w="19050" cmpd="sng">
            <a:prstDash val="solid"/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79646"/>
            </a:extrusionClr>
          </a:sp3d>
        </p:spPr>
        <p:txBody>
          <a:bodyPr>
            <a:spAutoFit/>
            <a:flatTx/>
          </a:bodyPr>
          <a:lstStyle/>
          <a:p>
            <a:r>
              <a:rPr lang="zh-CN" altLang="zh-CN" sz="4200" b="1" dirty="0">
                <a:solidFill>
                  <a:srgbClr val="FFFFFF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sz="3600" b="1" dirty="0">
                <a:solidFill>
                  <a:srgbClr val="FFFF00"/>
                </a:solidFill>
                <a:latin typeface="华文隶书" panose="02010800040101010101" charset="-122"/>
                <a:ea typeface="华文隶书" panose="02010800040101010101" charset="-122"/>
              </a:rPr>
              <a:t>女 娲 </a:t>
            </a:r>
            <a:r>
              <a:rPr lang="zh-CN" altLang="zh-CN" sz="2800" b="1" dirty="0">
                <a:solidFill>
                  <a:srgbClr val="FFFFFF"/>
                </a:solidFill>
                <a:latin typeface="华文隶书" panose="02010800040101010101" charset="-122"/>
                <a:ea typeface="华文隶书" panose="02010800040101010101" charset="-122"/>
              </a:rPr>
              <a:t>- </a:t>
            </a:r>
            <a:r>
              <a:rPr lang="zh-CN" altLang="zh-CN" sz="2200" b="1" dirty="0">
                <a:solidFill>
                  <a:srgbClr val="FFFFFF"/>
                </a:solidFill>
                <a:latin typeface="华文隶书" panose="02010800040101010101" charset="-122"/>
                <a:ea typeface="华文隶书" panose="02010800040101010101" charset="-122"/>
              </a:rPr>
              <a:t>NuWa</a:t>
            </a:r>
            <a:r>
              <a:rPr lang="zh-CN" altLang="zh-CN" sz="2800" b="1" dirty="0">
                <a:solidFill>
                  <a:srgbClr val="FFFFFF"/>
                </a:solidFill>
                <a:latin typeface="华文隶书" panose="02010800040101010101" charset="-122"/>
                <a:ea typeface="华文隶书" panose="02010800040101010101" charset="-122"/>
              </a:rPr>
              <a:t>  </a:t>
            </a:r>
            <a:r>
              <a:rPr lang="zh-CN" sz="2200" b="1" dirty="0">
                <a:solidFill>
                  <a:srgbClr val="FFFFFF"/>
                </a:solidFill>
                <a:latin typeface="华文隶书" panose="02010800040101010101" charset="-122"/>
                <a:ea typeface="华文隶书" panose="02010800040101010101" charset="-122"/>
              </a:rPr>
              <a:t>计 划</a:t>
            </a:r>
            <a:endParaRPr lang="zh-CN" sz="2200" b="1" dirty="0">
              <a:solidFill>
                <a:srgbClr val="FFFFFF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b="1" i="1" dirty="0">
                <a:solidFill>
                  <a:srgbClr val="FFFFFF"/>
                </a:solidFill>
              </a:rPr>
              <a:t>   </a:t>
            </a:r>
            <a:r>
              <a:rPr lang="zh-CN" altLang="zh-CN" b="1" i="1" dirty="0">
                <a:solidFill>
                  <a:srgbClr val="FFFFFF"/>
                </a:solidFill>
              </a:rPr>
              <a:t>Deta AI and its Application</a:t>
            </a:r>
            <a:endParaRPr lang="zh-CN" altLang="zh-CN" b="1" i="1" dirty="0">
              <a:solidFill>
                <a:srgbClr val="FFFFFF"/>
              </a:solidFill>
            </a:endParaRPr>
          </a:p>
          <a:p>
            <a:r>
              <a:rPr lang="zh-CN" altLang="zh-CN" b="1" i="1" dirty="0">
                <a:solidFill>
                  <a:srgbClr val="FFFFFF"/>
                </a:solidFill>
              </a:rPr>
              <a:t> </a:t>
            </a:r>
            <a:r>
              <a:rPr lang="en-US" altLang="zh-CN" b="1" i="1" dirty="0" smtClean="0">
                <a:solidFill>
                  <a:srgbClr val="FFFFFF"/>
                </a:solidFill>
              </a:rPr>
              <a:t>  </a:t>
            </a:r>
            <a:r>
              <a:rPr lang="zh-CN" altLang="en-US" sz="1100" b="1" i="1" dirty="0" smtClean="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罗瑶光</a:t>
            </a:r>
            <a:endParaRPr lang="zh-CN" altLang="zh-CN" sz="1100" b="1" i="1" dirty="0">
              <a:solidFill>
                <a:schemeClr val="bg1"/>
              </a:solidFill>
            </a:endParaRPr>
          </a:p>
          <a:p>
            <a:r>
              <a:rPr lang="zh-CN" altLang="zh-CN" sz="1400" b="1" i="1" dirty="0">
                <a:solidFill>
                  <a:srgbClr val="FFFFFF"/>
                </a:solidFill>
              </a:rPr>
              <a:t>    DETA </a:t>
            </a:r>
            <a:r>
              <a:rPr lang="zh-CN" altLang="en-US" sz="1400" b="1" i="1" dirty="0" smtClean="0">
                <a:solidFill>
                  <a:srgbClr val="FFFFFF"/>
                </a:solidFill>
              </a:rPr>
              <a:t>浏阳德塔软件开发有限公司</a:t>
            </a:r>
            <a:r>
              <a:rPr lang="zh-CN" sz="1400" b="1" i="1" dirty="0" smtClean="0">
                <a:solidFill>
                  <a:srgbClr val="FFFFFF"/>
                </a:solidFill>
              </a:rPr>
              <a:t>  </a:t>
            </a:r>
            <a:r>
              <a:rPr lang="zh-CN" altLang="zh-CN" sz="1400" b="1" i="1" dirty="0">
                <a:solidFill>
                  <a:srgbClr val="FFFFFF"/>
                </a:solidFill>
              </a:rPr>
              <a:t>2018~202</a:t>
            </a:r>
            <a:r>
              <a:rPr lang="en-US" altLang="zh-CN" sz="1400" b="1" i="1" dirty="0">
                <a:solidFill>
                  <a:srgbClr val="FFFFFF"/>
                </a:solidFill>
              </a:rPr>
              <a:t>1</a:t>
            </a:r>
            <a:endParaRPr lang="en-US" altLang="zh-CN" sz="1400" b="1" i="1" dirty="0">
              <a:solidFill>
                <a:srgbClr val="FFFFFF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9872662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>
                <a:latin typeface="华文隶书" panose="02010800040101010101" charset="-122"/>
                <a:ea typeface="华文隶书" panose="02010800040101010101" charset="-122"/>
              </a:rPr>
              <a:t>规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划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</a:t>
            </a:r>
            <a:r>
              <a:rPr lang="zh-CN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</a:rPr>
              <a:t>Visionary</a:t>
            </a:r>
            <a:r>
              <a:rPr lang="zh-CN" altLang="zh-CN" sz="2600" b="1">
                <a:latin typeface="华文宋体" panose="02010600040101010101" charset="-122"/>
                <a:ea typeface="华文宋体" panose="02010600040101010101" charset="-122"/>
              </a:rPr>
              <a:t>  VPCS -AOPM INITONS 2019~2020</a:t>
            </a:r>
            <a:endParaRPr lang="zh-CN" altLang="zh-CN" sz="26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pic>
        <p:nvPicPr>
          <p:cNvPr id="15363" name="Picture 3" descr="7840494451603463666326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22300" y="1098550"/>
            <a:ext cx="1064895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 descr="417859750160346366632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675" y="2800350"/>
            <a:ext cx="23717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11193462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>
                <a:latin typeface="华文隶书" panose="02010800040101010101" charset="-122"/>
                <a:ea typeface="华文隶书" panose="02010800040101010101" charset="-122"/>
              </a:rPr>
              <a:t>规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划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</a:t>
            </a:r>
            <a:r>
              <a:rPr lang="zh-CN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Visionary </a:t>
            </a:r>
            <a:r>
              <a:rPr lang="zh-CN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DNA- PDE- IDUQ- VECS- AOPM INITONS </a:t>
            </a:r>
            <a:r>
              <a:rPr 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肽展</a:t>
            </a:r>
            <a:r>
              <a:rPr lang="zh-CN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2020</a:t>
            </a:r>
            <a:endParaRPr lang="zh-CN" altLang="zh-CN" sz="26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16387" name="Picture 3" descr="7736286701603463666328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7838" y="788988"/>
            <a:ext cx="1095375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8348663" y="2668588"/>
            <a:ext cx="3124200" cy="596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1600" b="1">
                <a:solidFill>
                  <a:srgbClr val="C00000"/>
                </a:solidFill>
              </a:rPr>
              <a:t>Humanoid DNA VPCS Decoder</a:t>
            </a:r>
            <a:endParaRPr lang="zh-CN" altLang="zh-CN" sz="1600" b="1">
              <a:solidFill>
                <a:srgbClr val="C00000"/>
              </a:solidFill>
            </a:endParaRPr>
          </a:p>
          <a:p>
            <a:endParaRPr lang="zh-CN" altLang="zh-CN"/>
          </a:p>
        </p:txBody>
      </p:sp>
      <p:pic>
        <p:nvPicPr>
          <p:cNvPr id="16389" name="Picture 5" descr="73982479516034636663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9463" y="2981325"/>
            <a:ext cx="28289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669925" y="1195388"/>
            <a:ext cx="4948238" cy="5200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2600" b="1" dirty="0" smtClean="0">
                <a:latin typeface="华文隶书" panose="02010800040101010101" charset="-122"/>
                <a:ea typeface="华文隶书" panose="02010800040101010101" charset="-122"/>
              </a:rPr>
              <a:t>个人</a:t>
            </a:r>
            <a:r>
              <a:rPr 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软</a:t>
            </a:r>
            <a:r>
              <a:rPr lang="zh-CN" sz="2600" b="1" dirty="0">
                <a:latin typeface="华文隶书" panose="02010800040101010101" charset="-122"/>
                <a:ea typeface="华文隶书" panose="02010800040101010101" charset="-122"/>
              </a:rPr>
              <a:t>著</a:t>
            </a:r>
            <a:endParaRPr lang="zh-CN" sz="2600" b="1" dirty="0">
              <a:latin typeface="华文隶书" panose="02010800040101010101" charset="-122"/>
              <a:ea typeface="华文隶书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1: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德塔象契分词</a:t>
            </a:r>
            <a:endParaRPr lang="zh-CN" sz="24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2: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德塔 </a:t>
            </a: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DNN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读心术</a:t>
            </a:r>
            <a:endParaRPr lang="zh-CN" sz="24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3: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德塔 </a:t>
            </a: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Socket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流 </a:t>
            </a: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PLSQL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数据库</a:t>
            </a:r>
            <a:endParaRPr lang="zh-CN" sz="24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4: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德塔数据变换引擎</a:t>
            </a:r>
            <a:endParaRPr lang="zh-CN" sz="24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5: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德塔极速排序</a:t>
            </a:r>
            <a:endParaRPr lang="zh-CN" sz="24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6: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德塔数据预测</a:t>
            </a:r>
            <a:endParaRPr lang="zh-CN" sz="24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7: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德塔 </a:t>
            </a: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Unicorn ETL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数据分析引擎</a:t>
            </a:r>
            <a:endParaRPr lang="zh-CN" sz="24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8: </a:t>
            </a:r>
            <a:r>
              <a:rPr lang="zh-CN" sz="24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德塔数据处理引擎</a:t>
            </a:r>
            <a:endParaRPr lang="zh-CN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zh-CN" altLang="zh-CN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430213" y="357188"/>
            <a:ext cx="61404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实现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 Dreams</a:t>
            </a:r>
            <a:endParaRPr lang="zh-CN" altLang="zh-CN" sz="2600" b="1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6032500" y="4452938"/>
            <a:ext cx="4875213" cy="2399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华文隶书" panose="02010800040101010101" charset="-122"/>
                <a:ea typeface="华文隶书" panose="02010800040101010101" charset="-122"/>
              </a:rPr>
              <a:t>个人</a:t>
            </a:r>
            <a:r>
              <a:rPr lang="zh-CN" sz="2400" b="1" dirty="0" smtClean="0">
                <a:latin typeface="华文隶书" panose="02010800040101010101" charset="-122"/>
                <a:ea typeface="华文隶书" panose="02010800040101010101" charset="-122"/>
              </a:rPr>
              <a:t>论</a:t>
            </a:r>
            <a:r>
              <a:rPr lang="zh-CN" sz="2400" b="1" dirty="0">
                <a:latin typeface="华文隶书" panose="02010800040101010101" charset="-122"/>
                <a:ea typeface="华文隶书" panose="02010800040101010101" charset="-122"/>
              </a:rPr>
              <a:t>文</a:t>
            </a:r>
            <a:endParaRPr lang="zh-CN" sz="2400" b="1" dirty="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1: AOPM </a:t>
            </a:r>
            <a:r>
              <a:rPr 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的进化逻辑</a:t>
            </a:r>
            <a:endParaRPr lang="zh-CN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2: VPCS </a:t>
            </a:r>
            <a:r>
              <a:rPr 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的后端计算应用</a:t>
            </a:r>
            <a:endParaRPr lang="zh-CN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3: DETA PLSQL </a:t>
            </a:r>
            <a:r>
              <a:rPr 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数据库语法规范</a:t>
            </a:r>
            <a:endParaRPr lang="zh-CN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4: </a:t>
            </a:r>
            <a:r>
              <a:rPr 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微分催化计算在分词与排序上的应用</a:t>
            </a:r>
            <a:endParaRPr lang="zh-CN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5: DNA </a:t>
            </a:r>
            <a:r>
              <a:rPr 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与神经元映射催化算子编码规范</a:t>
            </a:r>
            <a:endParaRPr lang="zh-CN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6: PDE </a:t>
            </a:r>
            <a:r>
              <a:rPr lang="zh-CN" altLang="en-US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肽展公式</a:t>
            </a:r>
            <a:endParaRPr lang="zh-CN" altLang="en-US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7: AOPM VECS IDUQ TXHF DD </a:t>
            </a:r>
            <a:r>
              <a:rPr lang="zh-CN" altLang="en-US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十六元基解码</a:t>
            </a:r>
            <a:endParaRPr lang="zh-CN" altLang="en-US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17413" name="Picture 5" descr="14186083716034636663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70525" y="601663"/>
            <a:ext cx="5757863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61404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作品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 Dreams Come True</a:t>
            </a:r>
            <a:endParaRPr lang="zh-CN" altLang="zh-CN" sz="2600" b="1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18435" name="Picture 3" descr="3646504951603463666332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39763" y="1047750"/>
            <a:ext cx="10641012" cy="559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58788" y="1117600"/>
            <a:ext cx="10998200" cy="56311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1: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单机峰值 每秒排序 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16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0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万 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Double 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线性数组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.&lt;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2019~2020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&gt;</a:t>
            </a:r>
            <a:endParaRPr lang="zh-CN" altLang="zh-CN" sz="20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2: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单机峰值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Sonar lint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高级认证下 每秒分词 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</a:t>
            </a:r>
            <a:r>
              <a:rPr lang="en-US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63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0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万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+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象形文字混合字符串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.</a:t>
            </a:r>
            <a:r>
              <a:rPr lang="en-US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&lt;</a:t>
            </a:r>
            <a:r>
              <a:rPr lang="en-US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2021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&gt;</a:t>
            </a:r>
            <a:endParaRPr lang="zh-CN" altLang="zh-CN" sz="20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3: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单机 象契混合 按拼音与笔画排序每秒 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80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0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万字 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+.</a:t>
            </a:r>
            <a:r>
              <a:rPr lang="en-US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&lt;</a:t>
            </a:r>
            <a:r>
              <a:rPr lang="en-US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2019~2020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&gt;</a:t>
            </a:r>
            <a:endParaRPr lang="zh-CN" altLang="zh-CN" sz="20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4: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人类史 首次 类人软件 肽链组 染色体化 和 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DNA initon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元基规范编码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.</a:t>
            </a:r>
            <a:endParaRPr lang="zh-CN" altLang="zh-CN" sz="20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5: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软件工程瀑布模型维度优化与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AOPM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真实环境应用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.</a:t>
            </a:r>
            <a:endParaRPr lang="zh-CN" altLang="zh-CN" sz="20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6: MVC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后端逻辑维度优化与 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VPCS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真实环境应用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.</a:t>
            </a:r>
            <a:endParaRPr lang="zh-CN" altLang="zh-CN" sz="20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7: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这些精华已经全部融入 养疗经 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8830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+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版本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. (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支持多种渠道下载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).</a:t>
            </a:r>
            <a:endParaRPr lang="zh-CN" altLang="zh-CN" sz="20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8: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养疗经 作品索引功能 已持续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7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个月的真实医学临床测试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.</a:t>
            </a:r>
            <a:endParaRPr lang="en-US" altLang="zh-CN" sz="2000" b="1" dirty="0" smtClean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9: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人类史</a:t>
            </a:r>
            <a:r>
              <a:rPr lang="zh-CN" altLang="en-US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首</a:t>
            </a:r>
            <a:r>
              <a:rPr lang="zh-CN" altLang="en-US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次 完整破译 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DNA INITONS </a:t>
            </a:r>
            <a:r>
              <a:rPr lang="zh-CN" altLang="en-US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肽展变换定</a:t>
            </a:r>
            <a:r>
              <a:rPr lang="zh-CN" altLang="en-US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理公式</a:t>
            </a:r>
            <a:r>
              <a:rPr lang="en-US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.</a:t>
            </a:r>
            <a:endParaRPr lang="en-US" altLang="zh-CN" sz="2000" b="1" dirty="0" smtClean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10: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人类史</a:t>
            </a:r>
            <a:r>
              <a:rPr lang="zh-CN" altLang="en-US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首次</a:t>
            </a:r>
            <a:r>
              <a:rPr lang="zh-CN" altLang="en-US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算能定</a:t>
            </a:r>
            <a:r>
              <a:rPr lang="zh-CN" altLang="en-US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义</a:t>
            </a:r>
            <a:r>
              <a:rPr lang="en-US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. </a:t>
            </a:r>
            <a:r>
              <a:rPr lang="zh-CN" altLang="en-US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着手开源</a:t>
            </a:r>
            <a:r>
              <a:rPr lang="en-US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RNA </a:t>
            </a:r>
            <a:r>
              <a:rPr lang="zh-CN" altLang="en-US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元基芯片设计。</a:t>
            </a:r>
            <a:endParaRPr lang="zh-CN" altLang="zh-CN" sz="20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11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: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德塔已经开源了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18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个 互联网数据领域工程</a:t>
            </a:r>
            <a:r>
              <a:rPr lang="zh-CN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, </a:t>
            </a:r>
            <a:r>
              <a:rPr 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一直通过实体应用优化他们</a:t>
            </a:r>
            <a:r>
              <a:rPr lang="zh-CN" altLang="zh-CN" sz="2000" b="1" dirty="0" smtClean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.</a:t>
            </a:r>
            <a:endParaRPr lang="zh-CN" altLang="zh-CN" sz="2000" b="1" dirty="0" smtClean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12: </a:t>
            </a:r>
            <a:r>
              <a:rPr lang="zh-CN" altLang="en-US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编著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DNA </a:t>
            </a:r>
            <a:r>
              <a:rPr lang="zh-CN" altLang="en-US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元基催化与肽计算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</a:t>
            </a:r>
            <a:r>
              <a:rPr lang="zh-CN" altLang="en-US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第三次修订版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039010</a:t>
            </a:r>
            <a:r>
              <a:rPr lang="zh-CN" altLang="en-US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版本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和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元基花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18830 </a:t>
            </a:r>
            <a:r>
              <a:rPr lang="zh-CN" altLang="en-US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数据应用</a:t>
            </a:r>
            <a:r>
              <a:rPr lang="en-US" altLang="zh-CN" sz="2000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API</a:t>
            </a:r>
            <a:endParaRPr lang="en-US" altLang="zh-CN" sz="2000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430213" y="357188"/>
            <a:ext cx="6140450" cy="492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2600" b="1" smtClean="0">
                <a:latin typeface="华文隶书" panose="02010800040101010101" charset="-122"/>
                <a:ea typeface="华文隶书" panose="02010800040101010101" charset="-122"/>
              </a:rPr>
              <a:t>罗瑶光 个人 </a:t>
            </a:r>
            <a:r>
              <a:rPr lang="zh-CN" sz="2600" b="1" smtClean="0">
                <a:latin typeface="华文隶书" panose="02010800040101010101" charset="-122"/>
                <a:ea typeface="华文隶书" panose="02010800040101010101" charset="-122"/>
              </a:rPr>
              <a:t>贡</a:t>
            </a:r>
            <a:r>
              <a:rPr 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献</a:t>
            </a:r>
            <a:r>
              <a:rPr lang="zh-CN" alt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 Contribution</a:t>
            </a:r>
            <a:endParaRPr lang="zh-CN" altLang="zh-CN" sz="2600" b="1" dirty="0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61404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>
                <a:solidFill>
                  <a:srgbClr val="1F497D"/>
                </a:solidFill>
                <a:latin typeface="华文隶书" panose="02010800040101010101" charset="-122"/>
                <a:ea typeface="华文隶书" panose="02010800040101010101" charset="-122"/>
              </a:rPr>
              <a:t>部分版权</a:t>
            </a:r>
            <a:r>
              <a:rPr lang="zh-CN" sz="2600" b="1">
                <a:solidFill>
                  <a:srgbClr val="1F497D"/>
                </a:solidFill>
                <a:latin typeface="华文隶书" panose="02010800040101010101" charset="-122"/>
                <a:ea typeface="华文隶书" panose="02010800040101010101" charset="-122"/>
              </a:rPr>
              <a:t>展示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Landscape </a:t>
            </a:r>
            <a:endParaRPr lang="zh-CN" altLang="zh-CN" sz="2600" b="1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813300" y="3363913"/>
            <a:ext cx="2682875" cy="3571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/>
              <a:t>西医文献搜索</a:t>
            </a:r>
            <a:endParaRPr lang="zh-CN"/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8221663" y="3363913"/>
            <a:ext cx="2682875" cy="3571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/>
              <a:t>神经网络处理医学任务</a:t>
            </a:r>
            <a:endParaRPr lang="zh-CN"/>
          </a:p>
        </p:txBody>
      </p:sp>
      <p:pic>
        <p:nvPicPr>
          <p:cNvPr id="20485" name="Picture 5" descr="2934107631603463666335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69913" y="820738"/>
            <a:ext cx="10941050" cy="565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30212" y="357188"/>
            <a:ext cx="7467917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 dirty="0">
                <a:latin typeface="华文隶书" panose="02010800040101010101" charset="-122"/>
                <a:ea typeface="华文隶书" panose="02010800040101010101" charset="-122"/>
              </a:rPr>
              <a:t>部分版权作品展示</a:t>
            </a:r>
            <a:r>
              <a:rPr lang="en-US" altLang="zh-CN" sz="2600" b="1" dirty="0">
                <a:latin typeface="华文隶书" panose="02010800040101010101" charset="-122"/>
                <a:ea typeface="华文隶书" panose="02010800040101010101" charset="-122"/>
              </a:rPr>
              <a:t>     </a:t>
            </a:r>
            <a:r>
              <a:rPr lang="en-US" altLang="zh-CN" sz="2600" b="1" dirty="0">
                <a:latin typeface="华文宋体" panose="02010600040101010101" charset="-122"/>
                <a:ea typeface="华文宋体" panose="02010600040101010101" charset="-122"/>
              </a:rPr>
              <a:t> </a:t>
            </a:r>
            <a:r>
              <a:rPr lang="en-US" sz="2600" b="1" dirty="0" smtClean="0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</a:rPr>
              <a:t>DNN</a:t>
            </a:r>
            <a:r>
              <a:rPr lang="zh-CN" altLang="zh-CN" sz="2600" b="1" dirty="0" smtClean="0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</a:rPr>
              <a:t> </a:t>
            </a:r>
            <a:r>
              <a:rPr lang="zh-CN" altLang="zh-CN" sz="2600" b="1" dirty="0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</a:rPr>
              <a:t>Landscape</a:t>
            </a:r>
            <a:endParaRPr lang="zh-CN" altLang="zh-CN" sz="2600" b="1" dirty="0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490538" y="5978525"/>
            <a:ext cx="8789987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zh-CN"/>
          </a:p>
        </p:txBody>
      </p:sp>
      <p:pic>
        <p:nvPicPr>
          <p:cNvPr id="24580" name="Picture 4" descr="933707801603463666349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87338" y="822325"/>
            <a:ext cx="116300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30530" y="357505"/>
            <a:ext cx="8313420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>
                <a:latin typeface="华文隶书" panose="02010800040101010101" charset="-122"/>
                <a:ea typeface="华文隶书" panose="02010800040101010101" charset="-122"/>
              </a:rPr>
              <a:t>部分版权作品展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示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Landscape</a:t>
            </a:r>
            <a:r>
              <a:rPr lang="en-US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en-US" sz="2600" b="1" dirty="0" smtClean="0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DNN</a:t>
            </a:r>
            <a:r>
              <a:rPr lang="zh-CN" altLang="zh-CN" sz="2600" b="1" dirty="0" smtClean="0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en-US" altLang="zh-CN" sz="2600" b="1" dirty="0" smtClean="0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sz="2600" b="1" dirty="0" smtClean="0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应用</a:t>
            </a:r>
            <a:endParaRPr lang="zh-CN" altLang="en-US" sz="2600" b="1" dirty="0" smtClean="0">
              <a:solidFill>
                <a:srgbClr val="00455E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538538" y="7974013"/>
            <a:ext cx="914400" cy="3571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zh-CN"/>
          </a:p>
        </p:txBody>
      </p:sp>
      <p:pic>
        <p:nvPicPr>
          <p:cNvPr id="21508" name="Picture 4" descr="4384293621603463666338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95413" y="920750"/>
            <a:ext cx="9086850" cy="552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61404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>
                <a:latin typeface="华文隶书" panose="02010800040101010101" charset="-122"/>
                <a:ea typeface="华文隶书" panose="02010800040101010101" charset="-122"/>
              </a:rPr>
              <a:t>部分版权作品展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示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Landscape</a:t>
            </a:r>
            <a:endParaRPr lang="zh-CN" altLang="zh-CN" sz="2600" b="1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3538538" y="7974013"/>
            <a:ext cx="914400" cy="3571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zh-CN"/>
          </a:p>
        </p:txBody>
      </p:sp>
      <p:pic>
        <p:nvPicPr>
          <p:cNvPr id="22532" name="Picture 4" descr="3830907631603463666343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98475" y="1176338"/>
            <a:ext cx="112966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30212" y="357188"/>
            <a:ext cx="9285288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 dirty="0">
                <a:latin typeface="华文隶书" panose="02010800040101010101" charset="-122"/>
                <a:ea typeface="华文隶书" panose="02010800040101010101" charset="-122"/>
              </a:rPr>
              <a:t>部分版权作品展</a:t>
            </a:r>
            <a:r>
              <a:rPr 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示</a:t>
            </a:r>
            <a:r>
              <a:rPr lang="zh-CN" alt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</a:t>
            </a:r>
            <a:r>
              <a:rPr lang="zh-CN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Landscape</a:t>
            </a:r>
            <a:endParaRPr lang="zh-CN" altLang="zh-CN" sz="2600" b="1" dirty="0" smtClean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3538538" y="7974013"/>
            <a:ext cx="914400" cy="3571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zh-CN"/>
          </a:p>
        </p:txBody>
      </p:sp>
      <p:pic>
        <p:nvPicPr>
          <p:cNvPr id="23556" name="Picture 4" descr="3619864471603463666346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81025" y="1228725"/>
            <a:ext cx="111918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038225" y="1384300"/>
            <a:ext cx="6065838" cy="492125"/>
          </a:xfrm>
          <a:prstGeom prst="rect">
            <a:avLst/>
          </a:prstGeom>
          <a:gradFill rotWithShape="0">
            <a:gsLst>
              <a:gs pos="0">
                <a:srgbClr val="ABBEDB"/>
              </a:gs>
              <a:gs pos="50000">
                <a:srgbClr val="9EB3D5"/>
              </a:gs>
              <a:gs pos="100000">
                <a:srgbClr val="8CA7D2"/>
              </a:gs>
            </a:gsLst>
            <a:lin ang="5400000" scaled="1"/>
          </a:gradFill>
          <a:ln w="6350" cmpd="sng">
            <a:solidFill>
              <a:srgbClr val="4F81BD"/>
            </a:solidFill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明确 </a:t>
            </a:r>
            <a:r>
              <a:rPr 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目的</a:t>
            </a:r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/ Goals</a:t>
            </a:r>
            <a:endParaRPr lang="zh-CN" altLang="zh-CN" b="1">
              <a:solidFill>
                <a:srgbClr val="00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038225" y="2147888"/>
            <a:ext cx="8677275" cy="492125"/>
          </a:xfrm>
          <a:prstGeom prst="rect">
            <a:avLst/>
          </a:prstGeom>
          <a:gradFill rotWithShape="0">
            <a:gsLst>
              <a:gs pos="0">
                <a:srgbClr val="DDACAB"/>
              </a:gs>
              <a:gs pos="50000">
                <a:srgbClr val="D79E9D"/>
              </a:gs>
              <a:gs pos="100000">
                <a:srgbClr val="D48C8B"/>
              </a:gs>
            </a:gsLst>
            <a:lin ang="5400000" scaled="1"/>
          </a:gradFill>
          <a:ln w="6350" cmpd="sng">
            <a:solidFill>
              <a:srgbClr val="C0504D"/>
            </a:solidFill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有了目的就开始</a:t>
            </a:r>
            <a:r>
              <a:rPr 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 规划</a:t>
            </a:r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/ Visionary</a:t>
            </a:r>
            <a:endParaRPr lang="zh-CN" altLang="zh-CN" sz="2600" b="1">
              <a:solidFill>
                <a:srgbClr val="00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042988" y="2900363"/>
            <a:ext cx="8685212" cy="492125"/>
          </a:xfrm>
          <a:prstGeom prst="rect">
            <a:avLst/>
          </a:prstGeom>
          <a:gradFill rotWithShape="0">
            <a:gsLst>
              <a:gs pos="0">
                <a:srgbClr val="CADBAF"/>
              </a:gs>
              <a:gs pos="50000">
                <a:srgbClr val="C1D4A1"/>
              </a:gs>
              <a:gs pos="100000">
                <a:srgbClr val="B9D091"/>
              </a:gs>
            </a:gsLst>
            <a:lin ang="5400000" scaled="1"/>
          </a:gradFill>
          <a:ln w="6350" cmpd="sng">
            <a:solidFill>
              <a:srgbClr val="9BBB59"/>
            </a:solidFill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规划了愿景开始</a:t>
            </a:r>
            <a:r>
              <a:rPr 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 实现</a:t>
            </a:r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/  Dreams </a:t>
            </a:r>
            <a:endParaRPr lang="zh-CN" altLang="zh-CN" sz="2600" b="1">
              <a:solidFill>
                <a:srgbClr val="00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42988" y="3654425"/>
            <a:ext cx="8685212" cy="492125"/>
          </a:xfrm>
          <a:prstGeom prst="rect">
            <a:avLst/>
          </a:prstGeom>
          <a:gradFill rotWithShape="0">
            <a:gsLst>
              <a:gs pos="0">
                <a:srgbClr val="BDB2CD"/>
              </a:gs>
              <a:gs pos="50000">
                <a:srgbClr val="B2A5C4"/>
              </a:gs>
              <a:gs pos="100000">
                <a:srgbClr val="A796BE"/>
              </a:gs>
            </a:gsLst>
            <a:lin ang="5400000" scaled="1"/>
          </a:gradFill>
          <a:ln w="6350" cmpd="sng">
            <a:solidFill>
              <a:srgbClr val="8064A2"/>
            </a:solidFill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实现组件后包装</a:t>
            </a:r>
            <a:r>
              <a:rPr 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 作品</a:t>
            </a:r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/  Dreams Come True</a:t>
            </a:r>
            <a:endParaRPr lang="zh-CN" altLang="zh-CN" sz="2600" b="1">
              <a:solidFill>
                <a:srgbClr val="00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1039813" y="5856288"/>
            <a:ext cx="8675687" cy="492125"/>
          </a:xfrm>
          <a:prstGeom prst="rect">
            <a:avLst/>
          </a:prstGeom>
          <a:gradFill rotWithShape="0">
            <a:gsLst>
              <a:gs pos="0">
                <a:srgbClr val="DDACAB"/>
              </a:gs>
              <a:gs pos="50000">
                <a:srgbClr val="D79E9D"/>
              </a:gs>
              <a:gs pos="100000">
                <a:srgbClr val="D48C8B"/>
              </a:gs>
            </a:gsLst>
            <a:lin ang="5400000" scaled="1"/>
          </a:gradFill>
          <a:ln w="6350" cmpd="sng">
            <a:solidFill>
              <a:srgbClr val="C0504D"/>
            </a:solidFill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当前的计划 </a:t>
            </a:r>
            <a:r>
              <a:rPr 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进度</a:t>
            </a:r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/  Pending ...</a:t>
            </a:r>
            <a:endParaRPr lang="zh-CN" altLang="zh-CN" sz="2600" b="1">
              <a:solidFill>
                <a:srgbClr val="00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7375525" y="1141413"/>
            <a:ext cx="2335213" cy="739775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4F81BD"/>
            </a:solidFill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sz="42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目  录</a:t>
            </a:r>
            <a:r>
              <a:rPr lang="zh-CN" altLang="zh-CN" sz="15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/Outcome</a:t>
            </a:r>
            <a:endParaRPr lang="zh-CN" altLang="zh-CN" sz="1500" b="1">
              <a:solidFill>
                <a:srgbClr val="00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1039813" y="4405313"/>
            <a:ext cx="8675687" cy="492125"/>
          </a:xfrm>
          <a:prstGeom prst="rect">
            <a:avLst/>
          </a:prstGeom>
          <a:gradFill rotWithShape="0">
            <a:gsLst>
              <a:gs pos="0">
                <a:srgbClr val="AAD2E1"/>
              </a:gs>
              <a:gs pos="50000">
                <a:srgbClr val="9CCBDB"/>
              </a:gs>
              <a:gs pos="100000">
                <a:srgbClr val="8AC5D9"/>
              </a:gs>
            </a:gsLst>
            <a:lin ang="5400000" scaled="1"/>
          </a:gradFill>
          <a:ln w="6350" cmpd="sng">
            <a:solidFill>
              <a:srgbClr val="4BACC6"/>
            </a:solidFill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作品论证的价值</a:t>
            </a:r>
            <a:r>
              <a:rPr 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 贡献</a:t>
            </a:r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/  Contribution</a:t>
            </a:r>
            <a:endParaRPr lang="zh-CN" altLang="zh-CN" sz="2600" b="1">
              <a:solidFill>
                <a:srgbClr val="00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1038225" y="5159375"/>
            <a:ext cx="8677275" cy="492125"/>
          </a:xfrm>
          <a:prstGeom prst="rect">
            <a:avLst/>
          </a:prstGeom>
          <a:gradFill rotWithShape="0">
            <a:gsLst>
              <a:gs pos="0">
                <a:srgbClr val="FDCAAB"/>
              </a:gs>
              <a:gs pos="50000">
                <a:srgbClr val="FBBF9C"/>
              </a:gs>
              <a:gs pos="100000">
                <a:srgbClr val="FFB689"/>
              </a:gs>
            </a:gsLst>
            <a:lin ang="5400000" scaled="1"/>
          </a:gradFill>
          <a:ln w="6350" cmpd="sng">
            <a:solidFill>
              <a:srgbClr val="F79646"/>
            </a:solidFill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作品的部分 </a:t>
            </a:r>
            <a:r>
              <a:rPr 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展示</a:t>
            </a:r>
            <a:r>
              <a:rPr lang="zh-CN" altLang="zh-CN" sz="2600" b="1">
                <a:solidFill>
                  <a:srgbClr val="000000"/>
                </a:solidFill>
                <a:latin typeface="华文隶书" panose="02010800040101010101" charset="-122"/>
                <a:ea typeface="华文隶书" panose="02010800040101010101" charset="-122"/>
              </a:rPr>
              <a:t>/ Landscape </a:t>
            </a:r>
            <a:endParaRPr lang="zh-CN" altLang="zh-CN" sz="2600" b="1">
              <a:solidFill>
                <a:srgbClr val="00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430530" y="357505"/>
            <a:ext cx="7701915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 dirty="0">
                <a:latin typeface="华文隶书" panose="02010800040101010101" charset="-122"/>
                <a:ea typeface="华文隶书" panose="02010800040101010101" charset="-122"/>
              </a:rPr>
              <a:t>部分版权作品展示</a:t>
            </a:r>
            <a:r>
              <a:rPr lang="en-US" altLang="zh-CN" sz="2600" b="1" dirty="0">
                <a:latin typeface="华文隶书" panose="02010800040101010101" charset="-122"/>
                <a:ea typeface="华文隶书" panose="02010800040101010101" charset="-122"/>
              </a:rPr>
              <a:t>    </a:t>
            </a:r>
            <a:r>
              <a:rPr lang="zh-CN" altLang="en-US" sz="2600" b="1" dirty="0">
                <a:latin typeface="华文隶书" panose="02010800040101010101" charset="-122"/>
                <a:ea typeface="华文隶书" panose="02010800040101010101" charset="-122"/>
              </a:rPr>
              <a:t>排序</a:t>
            </a:r>
            <a:r>
              <a:rPr lang="zh-CN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Landscape</a:t>
            </a:r>
            <a:endParaRPr lang="zh-CN" altLang="zh-CN" sz="2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490538" y="4714875"/>
            <a:ext cx="8789987" cy="199961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sz="2600" b="1">
                <a:latin typeface="华文隶书" panose="02010800040101010101" charset="-122"/>
                <a:ea typeface="华文隶书" panose="02010800040101010101" charset="-122"/>
              </a:rPr>
              <a:t>更多资源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:</a:t>
            </a:r>
            <a:endParaRPr lang="zh-CN" altLang="zh-CN" sz="2600" b="1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sz="2600" b="1">
                <a:latin typeface="华文隶书" panose="02010800040101010101" charset="-122"/>
                <a:ea typeface="华文隶书" panose="02010800040101010101" charset="-122"/>
              </a:rPr>
              <a:t>感谢如下媒体为作者提供了大量 第三方存储与发布 协助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:</a:t>
            </a:r>
            <a:endParaRPr lang="zh-CN" altLang="zh-CN" sz="220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>
                <a:latin typeface="华文隶书" panose="02010800040101010101" charset="-122"/>
                <a:ea typeface="华文隶书" panose="02010800040101010101" charset="-122"/>
              </a:rPr>
              <a:t>微信视频</a:t>
            </a:r>
            <a:r>
              <a:rPr lang="zh-CN" altLang="zh-CN">
                <a:latin typeface="华文隶书" panose="02010800040101010101" charset="-122"/>
                <a:ea typeface="华文隶书" panose="02010800040101010101" charset="-122"/>
              </a:rPr>
              <a:t>, </a:t>
            </a:r>
            <a:r>
              <a:rPr lang="zh-CN">
                <a:latin typeface="华文隶书" panose="02010800040101010101" charset="-122"/>
                <a:ea typeface="华文隶书" panose="02010800040101010101" charset="-122"/>
              </a:rPr>
              <a:t>新浪视频</a:t>
            </a:r>
            <a:r>
              <a:rPr lang="zh-CN" altLang="zh-CN">
                <a:latin typeface="华文隶书" panose="02010800040101010101" charset="-122"/>
                <a:ea typeface="华文隶书" panose="02010800040101010101" charset="-122"/>
              </a:rPr>
              <a:t>, </a:t>
            </a:r>
            <a:r>
              <a:rPr lang="zh-CN">
                <a:latin typeface="华文隶书" panose="02010800040101010101" charset="-122"/>
                <a:ea typeface="华文隶书" panose="02010800040101010101" charset="-122"/>
              </a:rPr>
              <a:t>抖音视频</a:t>
            </a:r>
            <a:r>
              <a:rPr lang="zh-CN" altLang="zh-CN">
                <a:latin typeface="华文隶书" panose="02010800040101010101" charset="-122"/>
                <a:ea typeface="华文隶书" panose="02010800040101010101" charset="-122"/>
              </a:rPr>
              <a:t>, </a:t>
            </a:r>
            <a:r>
              <a:rPr lang="zh-CN">
                <a:latin typeface="华文隶书" panose="02010800040101010101" charset="-122"/>
                <a:ea typeface="华文隶书" panose="02010800040101010101" charset="-122"/>
              </a:rPr>
              <a:t>快手视频</a:t>
            </a:r>
            <a:r>
              <a:rPr lang="zh-CN" altLang="zh-CN">
                <a:latin typeface="华文隶书" panose="02010800040101010101" charset="-122"/>
                <a:ea typeface="华文隶书" panose="02010800040101010101" charset="-122"/>
              </a:rPr>
              <a:t>, </a:t>
            </a:r>
            <a:r>
              <a:rPr lang="zh-CN">
                <a:latin typeface="华文隶书" panose="02010800040101010101" charset="-122"/>
                <a:ea typeface="华文隶书" panose="02010800040101010101" charset="-122"/>
              </a:rPr>
              <a:t>优酷视频</a:t>
            </a:r>
            <a:r>
              <a:rPr lang="en-US" altLang="zh-CN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zh-CN">
                <a:latin typeface="华文隶书" panose="02010800040101010101" charset="-122"/>
                <a:ea typeface="华文隶书" panose="02010800040101010101" charset="-122"/>
              </a:rPr>
              <a:t>...</a:t>
            </a:r>
            <a:endParaRPr lang="zh-CN" altLang="zh-CN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>
                <a:latin typeface="华文隶书" panose="02010800040101010101" charset="-122"/>
                <a:ea typeface="华文隶书" panose="02010800040101010101" charset="-122"/>
              </a:rPr>
              <a:t>QQ</a:t>
            </a:r>
            <a:r>
              <a:rPr lang="zh-CN">
                <a:latin typeface="华文隶书" panose="02010800040101010101" charset="-122"/>
                <a:ea typeface="华文隶书" panose="02010800040101010101" charset="-122"/>
              </a:rPr>
              <a:t>群下载</a:t>
            </a:r>
            <a:r>
              <a:rPr lang="zh-CN" altLang="zh-CN">
                <a:latin typeface="华文隶书" panose="02010800040101010101" charset="-122"/>
                <a:ea typeface="华文隶书" panose="02010800040101010101" charset="-122"/>
              </a:rPr>
              <a:t>, </a:t>
            </a:r>
            <a:r>
              <a:rPr lang="zh-CN">
                <a:latin typeface="华文隶书" panose="02010800040101010101" charset="-122"/>
                <a:ea typeface="华文隶书" panose="02010800040101010101" charset="-122"/>
              </a:rPr>
              <a:t>百度下载 </a:t>
            </a:r>
            <a:r>
              <a:rPr lang="zh-CN" altLang="zh-CN">
                <a:latin typeface="华文隶书" panose="02010800040101010101" charset="-122"/>
                <a:ea typeface="华文隶书" panose="02010800040101010101" charset="-122"/>
              </a:rPr>
              <a:t>...</a:t>
            </a:r>
            <a:endParaRPr lang="zh-CN" altLang="zh-CN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>
                <a:latin typeface="华文隶书" panose="02010800040101010101" charset="-122"/>
                <a:ea typeface="华文隶书" panose="02010800040101010101" charset="-122"/>
              </a:rPr>
              <a:t>Github,   Gitee,</a:t>
            </a:r>
            <a:r>
              <a:rPr lang="en-US" altLang="zh-CN">
                <a:latin typeface="华文隶书" panose="02010800040101010101" charset="-122"/>
                <a:ea typeface="华文隶书" panose="02010800040101010101" charset="-122"/>
              </a:rPr>
              <a:t>   bitbucket,   codingnet</a:t>
            </a:r>
            <a:r>
              <a:rPr lang="zh-CN" altLang="zh-CN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en-US" altLang="zh-CN">
                <a:latin typeface="华文隶书" panose="02010800040101010101" charset="-122"/>
                <a:ea typeface="华文隶书" panose="02010800040101010101" charset="-122"/>
              </a:rPr>
              <a:t>&amp;</a:t>
            </a:r>
            <a:r>
              <a:rPr lang="zh-CN" altLang="zh-CN">
                <a:latin typeface="华文隶书" panose="02010800040101010101" charset="-122"/>
                <a:ea typeface="华文隶书" panose="02010800040101010101" charset="-122"/>
              </a:rPr>
              <a:t> Linkedin ...</a:t>
            </a:r>
            <a:endParaRPr lang="zh-CN" altLang="zh-CN">
              <a:ea typeface="华文隶书" panose="02010800040101010101" charset="-122"/>
            </a:endParaRPr>
          </a:p>
          <a:p>
            <a:endParaRPr lang="zh-CN" altLang="zh-CN"/>
          </a:p>
        </p:txBody>
      </p:sp>
      <p:graphicFrame>
        <p:nvGraphicFramePr>
          <p:cNvPr id="6" name="对象 5"/>
          <p:cNvGraphicFramePr/>
          <p:nvPr/>
        </p:nvGraphicFramePr>
        <p:xfrm>
          <a:off x="1155065" y="1287780"/>
          <a:ext cx="6261100" cy="323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724400" imgH="2339340" progId="Paint.Picture">
                  <p:embed/>
                </p:oleObj>
              </mc:Choice>
              <mc:Fallback>
                <p:oleObj name="" r:id="rId1" imgW="4724400" imgH="233934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55065" y="1287780"/>
                        <a:ext cx="6261100" cy="3231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990840" y="1678940"/>
            <a:ext cx="3041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养疗经搜索组件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7990840" y="2346960"/>
            <a:ext cx="2675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养疗经分词组件</a:t>
            </a:r>
            <a:endParaRPr lang="zh-CN" altLang="en-US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7990840" y="2969260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养疗经象契字符排序组件</a:t>
            </a:r>
            <a:endParaRPr lang="zh-CN" altLang="en-US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7990840" y="3604260"/>
            <a:ext cx="3041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养疗经表格排序组件</a:t>
            </a:r>
            <a:endParaRPr lang="zh-CN" altLang="en-US" sz="2400" b="1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5814695" y="2038985"/>
            <a:ext cx="2139950" cy="1398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3" idx="1"/>
          </p:cNvCxnSpPr>
          <p:nvPr/>
        </p:nvCxnSpPr>
        <p:spPr>
          <a:xfrm flipV="1">
            <a:off x="5823585" y="2577465"/>
            <a:ext cx="2167255" cy="942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4" idx="1"/>
          </p:cNvCxnSpPr>
          <p:nvPr/>
        </p:nvCxnSpPr>
        <p:spPr>
          <a:xfrm flipV="1">
            <a:off x="5796280" y="3199765"/>
            <a:ext cx="2194560" cy="393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5" idx="1"/>
          </p:cNvCxnSpPr>
          <p:nvPr/>
        </p:nvCxnSpPr>
        <p:spPr>
          <a:xfrm>
            <a:off x="5823585" y="3666490"/>
            <a:ext cx="2167255" cy="1682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40373" y="357188"/>
            <a:ext cx="9250362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著作权作品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成果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与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展示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DNA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加密，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1077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页</a:t>
            </a:r>
            <a:endParaRPr lang="zh-CN" altLang="en-US" sz="2600" b="1">
              <a:latin typeface="华文隶书" panose="02010800040101010101" charset="-122"/>
              <a:ea typeface="华文隶书" panose="02010800040101010101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440690" y="1318895"/>
          <a:ext cx="8927465" cy="497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372100" imgH="3322320" progId="Paint.Picture">
                  <p:embed/>
                </p:oleObj>
              </mc:Choice>
              <mc:Fallback>
                <p:oleObj name="" r:id="rId1" imgW="5372100" imgH="332232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0690" y="1318895"/>
                        <a:ext cx="8927465" cy="497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8058785" y="0"/>
          <a:ext cx="4070350" cy="3002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5143500" imgH="3657600" progId="Paint.Picture">
                  <p:embed/>
                </p:oleObj>
              </mc:Choice>
              <mc:Fallback>
                <p:oleObj name="" r:id="rId3" imgW="5143500" imgH="36576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58785" y="0"/>
                        <a:ext cx="4070350" cy="3002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7109460" y="3065780"/>
          <a:ext cx="4909820" cy="2115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5" imgW="5196840" imgH="2278380" progId="Paint.Picture">
                  <p:embed/>
                </p:oleObj>
              </mc:Choice>
              <mc:Fallback>
                <p:oleObj name="" r:id="rId5" imgW="5196840" imgH="227838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09460" y="3065780"/>
                        <a:ext cx="4909820" cy="2115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3369945" y="1036320"/>
          <a:ext cx="4484370" cy="165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7" imgW="4480560" imgH="1653540" progId="Paint.Picture">
                  <p:embed/>
                </p:oleObj>
              </mc:Choice>
              <mc:Fallback>
                <p:oleObj name="" r:id="rId7" imgW="4480560" imgH="165354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69945" y="1036320"/>
                        <a:ext cx="4484370" cy="1654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40373" y="357188"/>
            <a:ext cx="9250362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著作权作品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成果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展示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 DNA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图片识别，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1074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页</a:t>
            </a:r>
            <a:endParaRPr lang="zh-CN" altLang="en-US" sz="2600" b="1">
              <a:latin typeface="华文隶书" panose="02010800040101010101" charset="-122"/>
              <a:ea typeface="华文隶书" panose="02010800040101010101" charset="-122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734820" y="1081405"/>
          <a:ext cx="8235950" cy="5567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8229600" imgH="5562600" progId="Paint.Picture">
                  <p:embed/>
                </p:oleObj>
              </mc:Choice>
              <mc:Fallback>
                <p:oleObj name="" r:id="rId1" imgW="8229600" imgH="55626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4820" y="1081405"/>
                        <a:ext cx="8235950" cy="5567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61303" y="65088"/>
            <a:ext cx="9250362" cy="8915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著作权作品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成果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endParaRPr lang="en-US" altLang="zh-CN" sz="2600" b="1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展示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 DNA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数术，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912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，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914,  915~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页</a:t>
            </a:r>
            <a:endParaRPr lang="zh-CN" altLang="en-US" sz="2600" b="1">
              <a:latin typeface="华文隶书" panose="02010800040101010101" charset="-122"/>
              <a:ea typeface="华文隶书" panose="02010800040101010101" charset="-122"/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89535" y="2797810"/>
          <a:ext cx="12026265" cy="4049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576050" imgH="4046220" progId="Paint.Picture">
                  <p:embed/>
                </p:oleObj>
              </mc:Choice>
              <mc:Fallback>
                <p:oleObj name="" r:id="rId1" imgW="11576050" imgH="404622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535" y="2797810"/>
                        <a:ext cx="12026265" cy="4049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646420" y="1882140"/>
            <a:ext cx="8991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/>
              <a:t>元基比值</a:t>
            </a:r>
            <a:endParaRPr lang="zh-CN" altLang="en-US" sz="1400" b="1"/>
          </a:p>
        </p:txBody>
      </p:sp>
      <p:sp>
        <p:nvSpPr>
          <p:cNvPr id="8" name="文本框 7"/>
          <p:cNvSpPr txBox="1"/>
          <p:nvPr/>
        </p:nvSpPr>
        <p:spPr>
          <a:xfrm>
            <a:off x="5646420" y="2188845"/>
            <a:ext cx="8991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/>
              <a:t>元基活性</a:t>
            </a:r>
            <a:endParaRPr lang="zh-CN" altLang="en-US" sz="1400" b="1"/>
          </a:p>
        </p:txBody>
      </p:sp>
      <p:sp>
        <p:nvSpPr>
          <p:cNvPr id="9" name="文本框 8"/>
          <p:cNvSpPr txBox="1"/>
          <p:nvPr/>
        </p:nvSpPr>
        <p:spPr>
          <a:xfrm>
            <a:off x="5202555" y="2495550"/>
            <a:ext cx="1386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/>
              <a:t>          </a:t>
            </a:r>
            <a:r>
              <a:rPr lang="zh-CN" altLang="en-US" sz="1400" b="1"/>
              <a:t>元基极性</a:t>
            </a:r>
            <a:endParaRPr lang="zh-CN" altLang="en-US" sz="1400" b="1"/>
          </a:p>
        </p:txBody>
      </p:sp>
      <p:graphicFrame>
        <p:nvGraphicFramePr>
          <p:cNvPr id="11" name="对象 10"/>
          <p:cNvGraphicFramePr/>
          <p:nvPr/>
        </p:nvGraphicFramePr>
        <p:xfrm>
          <a:off x="6544310" y="-62865"/>
          <a:ext cx="5361305" cy="302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5356860" imgH="3017520" progId="Paint.Picture">
                  <p:embed/>
                </p:oleObj>
              </mc:Choice>
              <mc:Fallback>
                <p:oleObj name="" r:id="rId3" imgW="5356860" imgH="301752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4310" y="-62865"/>
                        <a:ext cx="5361305" cy="302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10107612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 dirty="0">
                <a:latin typeface="华文隶书" panose="02010800040101010101" charset="-122"/>
                <a:ea typeface="华文隶书" panose="02010800040101010101" charset="-122"/>
              </a:rPr>
              <a:t>当前版权作品跟进</a:t>
            </a:r>
            <a:r>
              <a:rPr lang="zh-CN" alt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 </a:t>
            </a:r>
            <a:r>
              <a:rPr lang="en-US" alt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   </a:t>
            </a:r>
            <a:r>
              <a:rPr lang="zh-CN" alt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元基词汇</a:t>
            </a:r>
            <a:endParaRPr lang="en-US" altLang="zh-CN" sz="2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26627" name="Picture 3" descr="8097014181603463666352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675" y="1147763"/>
            <a:ext cx="107823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10198100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 dirty="0">
                <a:latin typeface="华文隶书" panose="02010800040101010101" charset="-122"/>
                <a:ea typeface="华文隶书" panose="02010800040101010101" charset="-122"/>
              </a:rPr>
              <a:t>当前版权作品跟进</a:t>
            </a:r>
            <a:r>
              <a:rPr lang="zh-CN" alt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 元基虚拟机</a:t>
            </a:r>
            <a:r>
              <a:rPr lang="en-US" alt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TVM</a:t>
            </a:r>
            <a:endParaRPr lang="en-US" altLang="zh-CN" sz="2600" b="1" dirty="0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27651" name="Picture 3" descr="9484611941603463666353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5925" y="838200"/>
            <a:ext cx="10590213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2243138" y="5773738"/>
            <a:ext cx="1487487" cy="425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sz="2200" b="1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肽展变换</a:t>
            </a:r>
            <a:endParaRPr lang="zh-CN" sz="2200" b="1">
              <a:solidFill>
                <a:srgbClr val="7030A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4356100" y="2592388"/>
            <a:ext cx="1487488" cy="4238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sz="2200" b="1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肽展索引</a:t>
            </a:r>
            <a:endParaRPr lang="zh-CN" sz="2200" b="1">
              <a:solidFill>
                <a:srgbClr val="7030A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6896100" y="4010025"/>
            <a:ext cx="1365250" cy="425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sz="2200" b="1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肽展语言</a:t>
            </a:r>
            <a:endParaRPr lang="zh-CN" sz="2200" b="1">
              <a:solidFill>
                <a:srgbClr val="7030A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430212" y="357188"/>
            <a:ext cx="10474007" cy="8915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zh-CN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AI当前版权作品跟进</a:t>
            </a:r>
            <a:r>
              <a:rPr lang="zh-CN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 </a:t>
            </a:r>
            <a:r>
              <a:rPr lang="zh-CN" alt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  <a:sym typeface="+mn-ea"/>
              </a:rPr>
              <a:t>元基虚拟机</a:t>
            </a:r>
            <a:r>
              <a:rPr lang="en-US" altLang="zh-CN" sz="2600" b="1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  <a:sym typeface="+mn-ea"/>
              </a:rPr>
              <a:t> TVM</a:t>
            </a:r>
            <a:endParaRPr lang="en-US" altLang="zh-CN" sz="2600" b="1" dirty="0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endParaRPr lang="zh-CN" altLang="zh-CN" sz="2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49885" y="929640"/>
          <a:ext cx="11492230" cy="5818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11483340" imgH="5814060" progId="Paint.Picture">
                  <p:embed/>
                </p:oleObj>
              </mc:Choice>
              <mc:Fallback>
                <p:oleObj name="" r:id="rId1" imgW="11483340" imgH="581406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9885" y="929640"/>
                        <a:ext cx="11492230" cy="5818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11445557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zh-CN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AI当前版权作品跟进</a:t>
            </a:r>
            <a:r>
              <a:rPr lang="zh-CN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 </a:t>
            </a:r>
            <a:r>
              <a:rPr lang="zh-CN" altLang="zh-CN" sz="2000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&lt;</a:t>
            </a:r>
            <a:r>
              <a:rPr lang="zh-CN" sz="2000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染色体分类</a:t>
            </a:r>
            <a:r>
              <a:rPr lang="zh-CN" altLang="zh-CN" sz="2000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&gt;</a:t>
            </a:r>
            <a:endParaRPr lang="zh-CN" altLang="zh-CN" sz="2000" dirty="0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29699" name="Picture 3" descr="6508690401603463666365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79413" y="1049338"/>
            <a:ext cx="9925050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 descr="109539084160346366636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6213" y="4338638"/>
            <a:ext cx="42576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4089400" y="5257800"/>
            <a:ext cx="7281863" cy="1520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1600">
                <a:solidFill>
                  <a:srgbClr val="7030A0"/>
                </a:solidFill>
                <a:ea typeface="华文隶书" panose="02010800040101010101" charset="-122"/>
              </a:rPr>
              <a:t>AOPM -vecs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智慧  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&lt;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显性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&gt;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染色体对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, 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确定智慧联想方式</a:t>
            </a:r>
            <a:endParaRPr lang="zh-CN" sz="1600">
              <a:solidFill>
                <a:srgbClr val="7030A0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sz="1600">
                <a:solidFill>
                  <a:srgbClr val="7030A0"/>
                </a:solidFill>
                <a:ea typeface="华文隶书" panose="02010800040101010101" charset="-122"/>
              </a:rPr>
              <a:t>AOPM -iduq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智慧  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&lt;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隐性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&gt;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染色体对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, 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确定智慧表达方式</a:t>
            </a:r>
            <a:endParaRPr lang="zh-CN" sz="1600">
              <a:solidFill>
                <a:srgbClr val="7030A0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sz="1600">
                <a:solidFill>
                  <a:srgbClr val="7030A0"/>
                </a:solidFill>
                <a:ea typeface="华文隶书" panose="02010800040101010101" charset="-122"/>
              </a:rPr>
              <a:t>VECS  -aopm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多样性 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&lt;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显性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&gt;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染色体对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,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确定多样化的意识特征</a:t>
            </a:r>
            <a:endParaRPr lang="zh-CN" sz="1600">
              <a:solidFill>
                <a:srgbClr val="7030A0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sz="1600">
                <a:solidFill>
                  <a:srgbClr val="7030A0"/>
                </a:solidFill>
                <a:ea typeface="华文隶书" panose="02010800040101010101" charset="-122"/>
              </a:rPr>
              <a:t>VECS  -iduq 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多样性 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&lt;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隐性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&gt;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染色体对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,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确定多样化的运动特征</a:t>
            </a:r>
            <a:endParaRPr lang="zh-CN" sz="1600">
              <a:solidFill>
                <a:srgbClr val="7030A0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sz="1600">
                <a:solidFill>
                  <a:srgbClr val="7030A0"/>
                </a:solidFill>
                <a:ea typeface="华文隶书" panose="02010800040101010101" charset="-122"/>
              </a:rPr>
              <a:t>IDUQ  -aopm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应激性 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&lt;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显性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&gt;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染色体对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, 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确定应激性的功能方面 </a:t>
            </a:r>
            <a:endParaRPr lang="zh-CN" sz="1600">
              <a:solidFill>
                <a:srgbClr val="7030A0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sz="1600">
                <a:solidFill>
                  <a:srgbClr val="7030A0"/>
                </a:solidFill>
                <a:ea typeface="华文隶书" panose="02010800040101010101" charset="-122"/>
              </a:rPr>
              <a:t>IDUQ  -vecs 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应激性 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&lt;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隐性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&gt;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染色体对</a:t>
            </a:r>
            <a:r>
              <a:rPr lang="zh-CN" alt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,  </a:t>
            </a:r>
            <a:r>
              <a:rPr lang="zh-CN" sz="1600">
                <a:solidFill>
                  <a:srgbClr val="7030A0"/>
                </a:solidFill>
                <a:latin typeface="华文隶书" panose="02010800040101010101" charset="-122"/>
                <a:ea typeface="华文隶书" panose="02010800040101010101" charset="-122"/>
              </a:rPr>
              <a:t>确定应激性的表达对象</a:t>
            </a:r>
            <a:endParaRPr lang="zh-CN" sz="1600">
              <a:solidFill>
                <a:srgbClr val="7030A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29702" name="Picture 6" descr="268224552160346366636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6813" y="873125"/>
            <a:ext cx="551497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10598150" cy="8915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zh-CN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AI当前版权作品跟进</a:t>
            </a:r>
            <a:r>
              <a:rPr lang="zh-CN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</a:t>
            </a:r>
            <a:r>
              <a:rPr lang="zh-CN" altLang="zh-CN" sz="32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zh-CN" sz="2000" dirty="0">
                <a:solidFill>
                  <a:srgbClr val="00455E"/>
                </a:solidFill>
              </a:rPr>
              <a:t> </a:t>
            </a:r>
            <a:r>
              <a:rPr lang="zh-CN" altLang="zh-CN" sz="2000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&lt;</a:t>
            </a:r>
            <a:r>
              <a:rPr lang="zh-CN" sz="2000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染色体分类 英</a:t>
            </a:r>
            <a:r>
              <a:rPr lang="zh-CN" altLang="zh-CN" sz="2000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&gt;</a:t>
            </a:r>
            <a:endParaRPr lang="zh-CN" altLang="zh-CN" sz="2000" dirty="0">
              <a:latin typeface="华文隶书" panose="02010800040101010101" charset="-122"/>
              <a:ea typeface="华文隶书" panose="02010800040101010101" charset="-122"/>
            </a:endParaRPr>
          </a:p>
          <a:p>
            <a:endParaRPr lang="zh-CN" altLang="zh-CN" sz="20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30723" name="Picture 3" descr="992167381603463666368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71513" y="1236663"/>
            <a:ext cx="1611312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360613" y="1214438"/>
            <a:ext cx="7856537" cy="566308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200" dirty="0"/>
              <a:t>AOPM-vecs initons, wisdom dominant chromosome pair determines the way of wisdom association.</a:t>
            </a:r>
            <a:endParaRPr lang="zh-CN" altLang="zh-CN" sz="2200" dirty="0"/>
          </a:p>
          <a:p>
            <a:endParaRPr lang="zh-CN" altLang="zh-CN" sz="1000" dirty="0"/>
          </a:p>
          <a:p>
            <a:endParaRPr lang="zh-CN" altLang="zh-CN" sz="1000" dirty="0"/>
          </a:p>
          <a:p>
            <a:r>
              <a:rPr lang="zh-CN" altLang="zh-CN" sz="2200" dirty="0"/>
              <a:t>AOPM-iduq initons, wisdom recessive chromosome pair determines the way of wisdom expression.</a:t>
            </a:r>
            <a:endParaRPr lang="zh-CN" altLang="zh-CN" sz="2200" dirty="0"/>
          </a:p>
          <a:p>
            <a:endParaRPr lang="zh-CN" altLang="zh-CN" sz="1000" dirty="0"/>
          </a:p>
          <a:p>
            <a:r>
              <a:rPr lang="zh-CN" altLang="zh-CN" sz="2200" dirty="0"/>
              <a:t>VECS-aopm initons, diversity dominant chromosome pairs, determine the diversity of consciousness </a:t>
            </a:r>
            <a:r>
              <a:rPr lang="zh-CN" altLang="zh-CN" sz="2200" dirty="0" smtClean="0"/>
              <a:t>characteristi</a:t>
            </a:r>
            <a:r>
              <a:rPr lang="en-US" altLang="zh-CN" sz="2200" dirty="0"/>
              <a:t>c</a:t>
            </a:r>
            <a:r>
              <a:rPr lang="zh-CN" altLang="zh-CN" sz="2200" dirty="0" smtClean="0"/>
              <a:t>.</a:t>
            </a:r>
            <a:endParaRPr lang="zh-CN" altLang="zh-CN" sz="2200" dirty="0"/>
          </a:p>
          <a:p>
            <a:endParaRPr lang="zh-CN" altLang="zh-CN" sz="1000" dirty="0"/>
          </a:p>
          <a:p>
            <a:endParaRPr lang="zh-CN" altLang="zh-CN" sz="1000" dirty="0"/>
          </a:p>
          <a:p>
            <a:r>
              <a:rPr lang="zh-CN" altLang="zh-CN" sz="2200" dirty="0"/>
              <a:t>VECS-iduq initons, diversified recessive chromosome pairs to determine diversified motion characteristics.</a:t>
            </a:r>
            <a:endParaRPr lang="zh-CN" altLang="zh-CN" sz="2200" dirty="0"/>
          </a:p>
          <a:p>
            <a:endParaRPr lang="zh-CN" altLang="zh-CN" sz="1000" dirty="0"/>
          </a:p>
          <a:p>
            <a:r>
              <a:rPr lang="zh-CN" altLang="zh-CN" sz="2200" dirty="0"/>
              <a:t>IDUQ-aopm initons, stress dominant chromosome pair to determine the functional aspects of stress.</a:t>
            </a:r>
            <a:endParaRPr lang="zh-CN" altLang="zh-CN" sz="2200" dirty="0"/>
          </a:p>
          <a:p>
            <a:endParaRPr lang="zh-CN" altLang="zh-CN" sz="1000" dirty="0"/>
          </a:p>
          <a:p>
            <a:endParaRPr lang="zh-CN" altLang="zh-CN" sz="1000" dirty="0"/>
          </a:p>
          <a:p>
            <a:r>
              <a:rPr lang="zh-CN" altLang="zh-CN" sz="2200" dirty="0"/>
              <a:t>IDUQ-vecs initons, stress recessive chromosome pair to determine the expression object of stress.</a:t>
            </a:r>
            <a:endParaRPr lang="zh-CN" altLang="zh-CN" sz="2200" dirty="0"/>
          </a:p>
          <a:p>
            <a:endParaRPr lang="zh-CN" altLang="zh-CN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9250362" cy="8915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zh-CN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AI当前版权作品跟进</a:t>
            </a:r>
            <a:endParaRPr lang="zh-CN" altLang="zh-CN" sz="2600" b="1" dirty="0" smtClean="0">
              <a:latin typeface="华文隶书" panose="02010800040101010101" charset="-122"/>
              <a:ea typeface="华文隶书" panose="02010800040101010101" charset="-122"/>
            </a:endParaRPr>
          </a:p>
          <a:p>
            <a:endParaRPr lang="zh-CN" altLang="zh-CN" sz="2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31747" name="Picture 3" descr="4371132831603463666369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77825" y="1143000"/>
            <a:ext cx="105346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01638" y="357188"/>
            <a:ext cx="4605337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目的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Goals</a:t>
            </a:r>
            <a:endParaRPr lang="zh-CN" altLang="zh-CN" b="1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85750" y="1482725"/>
            <a:ext cx="11441430" cy="38472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600" dirty="0">
                <a:latin typeface="华文隶书" panose="02010800040101010101" charset="-122"/>
                <a:ea typeface="华文隶书" panose="02010800040101010101" charset="-122"/>
              </a:rPr>
              <a:t>1: </a:t>
            </a:r>
            <a:r>
              <a:rPr lang="zh-CN" sz="2600" dirty="0">
                <a:latin typeface="华文隶书" panose="02010800040101010101" charset="-122"/>
                <a:ea typeface="华文隶书" panose="02010800040101010101" charset="-122"/>
              </a:rPr>
              <a:t>解放生产力</a:t>
            </a:r>
            <a:r>
              <a:rPr lang="zh-CN" altLang="zh-CN" sz="2600" dirty="0">
                <a:latin typeface="华文隶书" panose="02010800040101010101" charset="-122"/>
                <a:ea typeface="华文隶书" panose="02010800040101010101" charset="-122"/>
              </a:rPr>
              <a:t>, </a:t>
            </a:r>
            <a:r>
              <a:rPr lang="zh-CN" sz="2600" dirty="0">
                <a:latin typeface="华文隶书" panose="02010800040101010101" charset="-122"/>
                <a:ea typeface="华文隶书" panose="02010800040101010101" charset="-122"/>
              </a:rPr>
              <a:t>创造新的生产力</a:t>
            </a:r>
            <a:r>
              <a:rPr lang="zh-CN" altLang="zh-CN" sz="2600" dirty="0">
                <a:latin typeface="华文隶书" panose="02010800040101010101" charset="-122"/>
                <a:ea typeface="华文隶书" panose="02010800040101010101" charset="-122"/>
              </a:rPr>
              <a:t>.</a:t>
            </a:r>
            <a:endParaRPr lang="zh-CN" altLang="zh-CN" sz="2600" dirty="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sz="1600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     </a:t>
            </a:r>
            <a:r>
              <a:rPr lang="zh-CN" altLang="zh-CN" sz="2200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Emancipate the productive forces, Create new productivity</a:t>
            </a:r>
            <a:endParaRPr lang="zh-CN" altLang="zh-CN" sz="2200" dirty="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dirty="0">
                <a:latin typeface="华文隶书" panose="02010800040101010101" charset="-122"/>
                <a:ea typeface="华文隶书" panose="02010800040101010101" charset="-122"/>
              </a:rPr>
              <a:t>     </a:t>
            </a:r>
            <a:r>
              <a:rPr lang="zh-CN" dirty="0">
                <a:latin typeface="华文隶书" panose="02010800040101010101" charset="-122"/>
                <a:ea typeface="华文隶书" panose="02010800040101010101" charset="-122"/>
              </a:rPr>
              <a:t>医学教育领域实践</a:t>
            </a:r>
            <a:endParaRPr lang="zh-CN" dirty="0">
              <a:latin typeface="华文隶书" panose="02010800040101010101" charset="-122"/>
              <a:ea typeface="华文隶书" panose="02010800040101010101" charset="-122"/>
            </a:endParaRPr>
          </a:p>
          <a:p>
            <a:endParaRPr lang="zh-CN" dirty="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sz="2600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2: </a:t>
            </a:r>
            <a:r>
              <a:rPr lang="zh-CN" sz="2600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优化已有的生产工具更好的适应生产环境</a:t>
            </a:r>
            <a:r>
              <a:rPr lang="zh-CN" altLang="zh-CN" sz="2600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.</a:t>
            </a:r>
            <a:endParaRPr lang="zh-CN" altLang="zh-CN" sz="2600" dirty="0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    Optimize existing production tools to better adapt to the production environment.</a:t>
            </a:r>
            <a:endParaRPr lang="zh-CN" altLang="zh-CN" dirty="0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    </a:t>
            </a:r>
            <a:r>
              <a:rPr lang="zh-CN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商品与</a:t>
            </a:r>
            <a:r>
              <a:rPr lang="zh-CN" altLang="zh-CN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API </a:t>
            </a:r>
            <a:r>
              <a:rPr lang="zh-CN" dirty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需求分解</a:t>
            </a:r>
            <a:endParaRPr lang="zh-CN" dirty="0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endParaRPr lang="zh-CN" dirty="0">
              <a:solidFill>
                <a:srgbClr val="000000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sz="2600" dirty="0">
                <a:latin typeface="华文隶书" panose="02010800040101010101" charset="-122"/>
                <a:ea typeface="华文隶书" panose="02010800040101010101" charset="-122"/>
              </a:rPr>
              <a:t>3: </a:t>
            </a:r>
            <a:r>
              <a:rPr lang="zh-CN" sz="2600" dirty="0">
                <a:latin typeface="华文隶书" panose="02010800040101010101" charset="-122"/>
                <a:ea typeface="华文隶书" panose="02010800040101010101" charset="-122"/>
              </a:rPr>
              <a:t>更好的辅助智慧生物 理解</a:t>
            </a:r>
            <a:r>
              <a:rPr lang="zh-CN" altLang="zh-CN" sz="2600" dirty="0">
                <a:latin typeface="华文隶书" panose="02010800040101010101" charset="-122"/>
                <a:ea typeface="华文隶书" panose="02010800040101010101" charset="-122"/>
              </a:rPr>
              <a:t>,</a:t>
            </a:r>
            <a:r>
              <a:rPr lang="zh-CN" sz="2600" dirty="0">
                <a:latin typeface="华文隶书" panose="02010800040101010101" charset="-122"/>
                <a:ea typeface="华文隶书" panose="02010800040101010101" charset="-122"/>
              </a:rPr>
              <a:t>适应和 改造环境</a:t>
            </a:r>
            <a:r>
              <a:rPr lang="zh-CN" altLang="zh-CN" sz="2600" dirty="0">
                <a:latin typeface="华文隶书" panose="02010800040101010101" charset="-122"/>
                <a:ea typeface="华文隶书" panose="02010800040101010101" charset="-122"/>
              </a:rPr>
              <a:t>.</a:t>
            </a:r>
            <a:endParaRPr lang="zh-CN" altLang="zh-CN" sz="2600" dirty="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dirty="0">
                <a:latin typeface="华文隶书" panose="02010800040101010101" charset="-122"/>
                <a:ea typeface="华文隶书" panose="02010800040101010101" charset="-122"/>
              </a:rPr>
              <a:t>     Better</a:t>
            </a:r>
            <a:r>
              <a:rPr lang="zh-CN" altLang="zh-CN" dirty="0">
                <a:latin typeface="Times New Roman" panose="02020603050405020304"/>
                <a:ea typeface="华文隶书" panose="02010800040101010101" charset="-122"/>
              </a:rPr>
              <a:t> </a:t>
            </a:r>
            <a:r>
              <a:rPr lang="zh-CN" altLang="zh-CN" dirty="0">
                <a:latin typeface="华文隶书" panose="02010800040101010101" charset="-122"/>
                <a:ea typeface="华文隶书" panose="02010800040101010101" charset="-122"/>
              </a:rPr>
              <a:t>assists</a:t>
            </a:r>
            <a:r>
              <a:rPr lang="zh-CN" altLang="zh-CN" dirty="0">
                <a:latin typeface="Times New Roman" panose="02020603050405020304"/>
                <a:ea typeface="华文隶书" panose="02010800040101010101" charset="-122"/>
              </a:rPr>
              <a:t> </a:t>
            </a:r>
            <a:r>
              <a:rPr lang="zh-CN" altLang="zh-CN" dirty="0">
                <a:latin typeface="华文隶书" panose="02010800040101010101" charset="-122"/>
                <a:ea typeface="华文隶书" panose="02010800040101010101" charset="-122"/>
              </a:rPr>
              <a:t>Human-oid</a:t>
            </a:r>
            <a:r>
              <a:rPr lang="zh-CN" altLang="zh-CN" dirty="0">
                <a:latin typeface="Times New Roman" panose="02020603050405020304"/>
                <a:ea typeface="华文隶书" panose="02010800040101010101" charset="-122"/>
              </a:rPr>
              <a:t> </a:t>
            </a:r>
            <a:r>
              <a:rPr lang="zh-CN" altLang="zh-CN" dirty="0">
                <a:latin typeface="华文隶书" panose="02010800040101010101" charset="-122"/>
                <a:ea typeface="华文隶书" panose="02010800040101010101" charset="-122"/>
              </a:rPr>
              <a:t>in where understanding, adaptation and transformation of</a:t>
            </a:r>
            <a:r>
              <a:rPr lang="zh-CN" altLang="zh-CN" dirty="0">
                <a:latin typeface="Times New Roman" panose="02020603050405020304"/>
                <a:ea typeface="华文隶书" panose="02010800040101010101" charset="-122"/>
              </a:rPr>
              <a:t> </a:t>
            </a:r>
            <a:r>
              <a:rPr lang="zh-CN" altLang="zh-CN" dirty="0">
                <a:latin typeface="华文隶书" panose="02010800040101010101" charset="-122"/>
                <a:ea typeface="华文隶书" panose="02010800040101010101" charset="-122"/>
              </a:rPr>
              <a:t>the environment.</a:t>
            </a:r>
            <a:endParaRPr lang="zh-CN" altLang="zh-CN" dirty="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dirty="0">
                <a:latin typeface="华文隶书" panose="02010800040101010101" charset="-122"/>
                <a:ea typeface="华文隶书" panose="02010800040101010101" charset="-122"/>
              </a:rPr>
              <a:t>     DNA</a:t>
            </a:r>
            <a:r>
              <a:rPr lang="zh-CN" dirty="0">
                <a:latin typeface="华文隶书" panose="02010800040101010101" charset="-122"/>
                <a:ea typeface="华文隶书" panose="02010800040101010101" charset="-122"/>
              </a:rPr>
              <a:t>与神经元函数 肽展编码</a:t>
            </a:r>
            <a:r>
              <a:rPr lang="zh-CN" altLang="zh-CN" dirty="0">
                <a:latin typeface="华文隶书" panose="02010800040101010101" charset="-122"/>
                <a:ea typeface="华文隶书" panose="02010800040101010101" charset="-122"/>
              </a:rPr>
              <a:t>, </a:t>
            </a:r>
            <a:r>
              <a:rPr lang="zh-CN" dirty="0">
                <a:latin typeface="华文隶书" panose="02010800040101010101" charset="-122"/>
                <a:ea typeface="华文隶书" panose="02010800040101010101" charset="-122"/>
              </a:rPr>
              <a:t>类人与进化系统设计</a:t>
            </a:r>
            <a:endParaRPr lang="zh-CN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9250362" cy="8915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zh-CN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AI</a:t>
            </a:r>
            <a:r>
              <a:rPr lang="en-US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当前版权作品跟进</a:t>
            </a:r>
            <a:endParaRPr lang="zh-CN" altLang="zh-CN" sz="2600" b="1" dirty="0" smtClean="0">
              <a:latin typeface="华文隶书" panose="02010800040101010101" charset="-122"/>
              <a:ea typeface="华文隶书" panose="02010800040101010101" charset="-122"/>
            </a:endParaRPr>
          </a:p>
          <a:p>
            <a:endParaRPr lang="zh-CN" altLang="zh-CN" sz="2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32771" name="Picture 3" descr="413160909160346366637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4663" y="893763"/>
            <a:ext cx="107727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3727" y="52254"/>
            <a:ext cx="3319371" cy="13234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600" b="1" dirty="0" smtClean="0"/>
              <a:t>Initons</a:t>
            </a:r>
            <a:endParaRPr lang="en-US" altLang="zh-CN" sz="1600" b="1" dirty="0" smtClean="0"/>
          </a:p>
          <a:p>
            <a:r>
              <a:rPr lang="en-US" altLang="zh-CN" sz="1600" b="1" dirty="0" smtClean="0"/>
              <a:t>FIGURE 1</a:t>
            </a:r>
            <a:endParaRPr lang="en-US" altLang="zh-CN" sz="1600" b="1" dirty="0" smtClean="0"/>
          </a:p>
          <a:p>
            <a:r>
              <a:rPr lang="en-US" altLang="zh-CN" sz="1600" b="1" dirty="0" smtClean="0"/>
              <a:t>A </a:t>
            </a:r>
            <a:r>
              <a:rPr lang="zh-CN" altLang="en-US" sz="1600" b="1" dirty="0" smtClean="0"/>
              <a:t>分析   </a:t>
            </a:r>
            <a:r>
              <a:rPr lang="en-US" altLang="zh-CN" sz="1600" b="1" dirty="0" smtClean="0"/>
              <a:t>O </a:t>
            </a:r>
            <a:r>
              <a:rPr lang="zh-CN" altLang="en-US" sz="1600" b="1" dirty="0" smtClean="0"/>
              <a:t>操作   </a:t>
            </a:r>
            <a:r>
              <a:rPr lang="en-US" altLang="zh-CN" sz="1600" b="1" dirty="0" smtClean="0"/>
              <a:t>P </a:t>
            </a:r>
            <a:r>
              <a:rPr lang="zh-CN" altLang="en-US" sz="1600" b="1" dirty="0" smtClean="0"/>
              <a:t>处理   </a:t>
            </a:r>
            <a:r>
              <a:rPr lang="en-US" altLang="zh-CN" sz="1600" b="1" dirty="0" smtClean="0"/>
              <a:t>M </a:t>
            </a:r>
            <a:r>
              <a:rPr lang="zh-CN" altLang="en-US" sz="1600" b="1" dirty="0" smtClean="0"/>
              <a:t>管理</a:t>
            </a:r>
            <a:endParaRPr lang="zh-CN" altLang="en-US" sz="1600" b="1" dirty="0" smtClean="0"/>
          </a:p>
          <a:p>
            <a:r>
              <a:rPr lang="en-US" altLang="zh-CN" sz="1600" b="1" dirty="0" smtClean="0"/>
              <a:t>V </a:t>
            </a:r>
            <a:r>
              <a:rPr lang="zh-CN" altLang="en-US" sz="1600" b="1" dirty="0" smtClean="0"/>
              <a:t>感知   </a:t>
            </a:r>
            <a:r>
              <a:rPr lang="en-US" altLang="zh-CN" sz="1600" b="1" dirty="0" smtClean="0"/>
              <a:t>E </a:t>
            </a:r>
            <a:r>
              <a:rPr lang="zh-CN" altLang="en-US" sz="1600" b="1" dirty="0" smtClean="0"/>
              <a:t>执行   </a:t>
            </a:r>
            <a:r>
              <a:rPr lang="en-US" altLang="zh-CN" sz="1600" b="1" dirty="0" smtClean="0"/>
              <a:t>C </a:t>
            </a:r>
            <a:r>
              <a:rPr lang="zh-CN" altLang="en-US" sz="1600" b="1" dirty="0" smtClean="0"/>
              <a:t>控制   </a:t>
            </a:r>
            <a:r>
              <a:rPr lang="en-US" altLang="zh-CN" sz="1600" b="1" dirty="0" smtClean="0"/>
              <a:t>S </a:t>
            </a:r>
            <a:r>
              <a:rPr lang="zh-CN" altLang="en-US" sz="1600" b="1" dirty="0" smtClean="0"/>
              <a:t>静态</a:t>
            </a:r>
            <a:endParaRPr lang="zh-CN" altLang="en-US" sz="1600" b="1" dirty="0" smtClean="0"/>
          </a:p>
          <a:p>
            <a:r>
              <a:rPr lang="en-US" altLang="zh-CN" sz="1600" b="1" dirty="0" smtClean="0"/>
              <a:t>I </a:t>
            </a:r>
            <a:r>
              <a:rPr lang="zh-CN" altLang="en-US" sz="1600" b="1" dirty="0" smtClean="0"/>
              <a:t>增加    </a:t>
            </a:r>
            <a:r>
              <a:rPr lang="en-US" altLang="zh-CN" sz="1600" b="1" dirty="0" smtClean="0"/>
              <a:t>D </a:t>
            </a:r>
            <a:r>
              <a:rPr lang="zh-CN" altLang="en-US" sz="1600" b="1" dirty="0" smtClean="0"/>
              <a:t>减少   </a:t>
            </a:r>
            <a:r>
              <a:rPr lang="en-US" altLang="zh-CN" sz="1600" b="1" dirty="0" smtClean="0"/>
              <a:t>U </a:t>
            </a:r>
            <a:r>
              <a:rPr lang="zh-CN" altLang="en-US" sz="1600" b="1" dirty="0" smtClean="0"/>
              <a:t>改变   </a:t>
            </a:r>
            <a:r>
              <a:rPr lang="en-US" altLang="zh-CN" sz="1600" b="1" dirty="0" smtClean="0"/>
              <a:t>Q </a:t>
            </a:r>
            <a:r>
              <a:rPr lang="zh-CN" altLang="en-US" sz="1600" b="1" dirty="0" smtClean="0"/>
              <a:t>查找</a:t>
            </a:r>
            <a:endParaRPr lang="zh-CN" altLang="zh-CN" sz="1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634432" y="107893"/>
            <a:ext cx="3550149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000" b="1" dirty="0" smtClean="0"/>
              <a:t>FIGURE 1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PDE</a:t>
            </a:r>
            <a:r>
              <a:rPr lang="zh-CN" altLang="en-US" sz="1000" b="1" dirty="0" smtClean="0"/>
              <a:t>肽展公式</a:t>
            </a:r>
            <a:r>
              <a:rPr lang="en-US" altLang="zh-CN" sz="1000" b="1" dirty="0" smtClean="0"/>
              <a:t>3.0 in DeMorgan </a:t>
            </a:r>
            <a:r>
              <a:rPr lang="zh-CN" altLang="en-US" sz="1000" b="1" dirty="0" smtClean="0"/>
              <a:t>结合律 加法</a:t>
            </a:r>
            <a:endParaRPr lang="zh-CN" altLang="en-US" sz="1000" b="1" dirty="0" smtClean="0"/>
          </a:p>
          <a:p>
            <a:r>
              <a:rPr lang="en-US" altLang="zh-CN" sz="1000" b="1" dirty="0" smtClean="0"/>
              <a:t>A = V + S = U + Q + I + Q = U + Q + I = V + I  =?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O = E + S = I + U + I + Q  = I + U + Q = E + Q =?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P  = E + C = I + U + I + D = I + U + D =  E + D =?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M = C + S = I + D + I + Q = I + D + Q = C + Q =?</a:t>
            </a:r>
            <a:endParaRPr lang="zh-CN" altLang="zh-CN" sz="10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643120" y="1388054"/>
            <a:ext cx="3463062" cy="13234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000" b="1" dirty="0" smtClean="0"/>
              <a:t>FIGURE 1</a:t>
            </a:r>
            <a:r>
              <a:rPr lang="zh-CN" altLang="en-US" sz="1000" b="1" dirty="0" smtClean="0"/>
              <a:t>联想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V + S = V + I  =&gt;  S =  I       ~</a:t>
            </a:r>
            <a:r>
              <a:rPr lang="zh-CN" altLang="en-US" sz="1000" b="1" dirty="0" smtClean="0"/>
              <a:t>联想</a:t>
            </a:r>
            <a:r>
              <a:rPr lang="en-US" altLang="zh-CN" sz="1000" b="1" dirty="0" smtClean="0"/>
              <a:t>~~  A=U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E + S = E + Q =&gt;  S = Q      ~</a:t>
            </a:r>
            <a:r>
              <a:rPr lang="zh-CN" altLang="en-US" sz="1000" b="1" dirty="0" smtClean="0"/>
              <a:t>联想</a:t>
            </a:r>
            <a:r>
              <a:rPr lang="en-US" altLang="zh-CN" sz="1000" b="1" dirty="0" smtClean="0"/>
              <a:t>~~  A= T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E + C = E + D =&gt; C = D      ~</a:t>
            </a:r>
            <a:r>
              <a:rPr lang="zh-CN" altLang="en-US" sz="1000" b="1" dirty="0" smtClean="0"/>
              <a:t>联想</a:t>
            </a:r>
            <a:r>
              <a:rPr lang="en-US" altLang="zh-CN" sz="1000" b="1" dirty="0" smtClean="0"/>
              <a:t>~~  G=C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C + S = C + Q =&gt; S  = Q     ~</a:t>
            </a:r>
            <a:r>
              <a:rPr lang="zh-CN" altLang="en-US" sz="1000" b="1" dirty="0" smtClean="0"/>
              <a:t>联想</a:t>
            </a:r>
            <a:r>
              <a:rPr lang="en-US" altLang="zh-CN" sz="1000" b="1" dirty="0" smtClean="0"/>
              <a:t>~~   A= T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=&gt; </a:t>
            </a:r>
            <a:r>
              <a:rPr lang="zh-CN" altLang="en-US" sz="1000" b="1" dirty="0" smtClean="0"/>
              <a:t>联想</a:t>
            </a:r>
            <a:r>
              <a:rPr lang="en-US" altLang="zh-CN" sz="1000" b="1" dirty="0" smtClean="0"/>
              <a:t>: </a:t>
            </a:r>
            <a:r>
              <a:rPr lang="zh-CN" altLang="en-US" sz="1000" b="1" dirty="0" smtClean="0"/>
              <a:t>竟然和人类的</a:t>
            </a:r>
            <a:r>
              <a:rPr lang="en-US" altLang="zh-CN" sz="1000" b="1" dirty="0" smtClean="0"/>
              <a:t>ACGTU </a:t>
            </a:r>
            <a:r>
              <a:rPr lang="zh-CN" altLang="en-US" sz="1000" b="1" dirty="0" smtClean="0"/>
              <a:t>腺吻合</a:t>
            </a:r>
            <a:r>
              <a:rPr lang="en-US" altLang="zh-CN" sz="1000" b="1" dirty="0" smtClean="0"/>
              <a:t>! </a:t>
            </a:r>
            <a:r>
              <a:rPr lang="zh-CN" altLang="en-US" sz="1000" b="1" dirty="0" smtClean="0"/>
              <a:t>论证下</a:t>
            </a:r>
            <a:r>
              <a:rPr lang="en-US" altLang="zh-CN" sz="1000" b="1" dirty="0" smtClean="0"/>
              <a:t>~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假设 </a:t>
            </a:r>
            <a:r>
              <a:rPr lang="en-US" altLang="zh-CN" sz="1000" b="1" dirty="0" smtClean="0"/>
              <a:t>S </a:t>
            </a:r>
            <a:r>
              <a:rPr lang="zh-CN" altLang="en-US" sz="1000" b="1" dirty="0" smtClean="0"/>
              <a:t>已经彻底解码为 </a:t>
            </a:r>
            <a:r>
              <a:rPr lang="en-US" altLang="zh-CN" sz="1000" b="1" dirty="0" smtClean="0"/>
              <a:t>A </a:t>
            </a:r>
            <a:r>
              <a:rPr lang="zh-CN" altLang="en-US" sz="1000" b="1" dirty="0" smtClean="0"/>
              <a:t>腺嘌呤</a:t>
            </a:r>
            <a:endParaRPr lang="zh-CN" altLang="en-US" sz="1000" b="1" dirty="0" smtClean="0"/>
          </a:p>
          <a:p>
            <a:r>
              <a:rPr lang="zh-CN" altLang="en-US" sz="1000" b="1" dirty="0" smtClean="0"/>
              <a:t>假设</a:t>
            </a:r>
            <a:r>
              <a:rPr lang="en-US" altLang="zh-CN" sz="1000" b="1" dirty="0" smtClean="0"/>
              <a:t>A </a:t>
            </a:r>
            <a:r>
              <a:rPr lang="zh-CN" altLang="en-US" sz="1000" b="1" dirty="0" smtClean="0"/>
              <a:t>腺嘌呤在</a:t>
            </a:r>
            <a:r>
              <a:rPr lang="en-US" altLang="zh-CN" sz="1000" b="1" dirty="0" smtClean="0"/>
              <a:t>dna</a:t>
            </a:r>
            <a:r>
              <a:rPr lang="zh-CN" altLang="en-US" sz="1000" b="1" dirty="0" smtClean="0"/>
              <a:t>中属于原生静态物质</a:t>
            </a:r>
            <a:endParaRPr lang="zh-CN" altLang="zh-CN" sz="10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35126" y="1658027"/>
            <a:ext cx="3344092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000" b="1" dirty="0" smtClean="0"/>
              <a:t>FIGURE 1</a:t>
            </a:r>
            <a:r>
              <a:rPr lang="zh-CN" altLang="en-US" sz="1000" b="1" dirty="0" smtClean="0"/>
              <a:t>联想 </a:t>
            </a:r>
            <a:r>
              <a:rPr lang="en-US" altLang="zh-CN" sz="1000" b="1" dirty="0" smtClean="0"/>
              <a:t>+</a:t>
            </a:r>
            <a:r>
              <a:rPr lang="zh-CN" altLang="en-US" sz="1000" b="1" dirty="0" smtClean="0"/>
              <a:t>假设 </a:t>
            </a:r>
            <a:r>
              <a:rPr lang="en-US" altLang="zh-CN" sz="1000" b="1" dirty="0" smtClean="0"/>
              <a:t>=</a:t>
            </a:r>
            <a:r>
              <a:rPr lang="zh-CN" altLang="en-US" sz="1000" b="1" dirty="0" smtClean="0"/>
              <a:t>联想假设</a:t>
            </a:r>
            <a:r>
              <a:rPr lang="en-US" altLang="zh-CN" sz="1000" b="1" dirty="0" smtClean="0"/>
              <a:t>FALSE</a:t>
            </a:r>
            <a:r>
              <a:rPr lang="zh-CN" altLang="en-US" sz="1000" b="1" dirty="0" smtClean="0"/>
              <a:t>结果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V + S = V + I  =&gt;  S = I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E + S = E + Q =&gt; S = Q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E + C = E + D =&gt; C = D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C + S = C + Q =&gt; S = Q 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 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S </a:t>
            </a:r>
            <a:r>
              <a:rPr lang="zh-CN" altLang="en-US" sz="1000" b="1" dirty="0" smtClean="0"/>
              <a:t>为 </a:t>
            </a:r>
            <a:r>
              <a:rPr lang="en-US" altLang="zh-CN" sz="1000" b="1" dirty="0" smtClean="0"/>
              <a:t>A </a:t>
            </a:r>
            <a:r>
              <a:rPr lang="zh-CN" altLang="en-US" sz="1000" b="1" dirty="0" smtClean="0"/>
              <a:t>腺嘌呤   在</a:t>
            </a:r>
            <a:r>
              <a:rPr lang="en-US" altLang="zh-CN" sz="1000" b="1" dirty="0" smtClean="0"/>
              <a:t>dna</a:t>
            </a:r>
            <a:r>
              <a:rPr lang="zh-CN" altLang="en-US" sz="1000" b="1" dirty="0" smtClean="0"/>
              <a:t>中属于原生活性物质</a:t>
            </a:r>
            <a:endParaRPr lang="zh-CN" altLang="en-US" sz="1000" b="1" dirty="0" smtClean="0"/>
          </a:p>
          <a:p>
            <a:r>
              <a:rPr lang="en-US" altLang="zh-CN" sz="1000" b="1" dirty="0" smtClean="0"/>
              <a:t>Q </a:t>
            </a:r>
            <a:r>
              <a:rPr lang="zh-CN" altLang="en-US" sz="1000" b="1" dirty="0" smtClean="0"/>
              <a:t>为 </a:t>
            </a:r>
            <a:r>
              <a:rPr lang="en-US" altLang="zh-CN" sz="1000" b="1" dirty="0" smtClean="0"/>
              <a:t>T </a:t>
            </a:r>
            <a:r>
              <a:rPr lang="zh-CN" altLang="en-US" sz="1000" b="1" dirty="0" smtClean="0"/>
              <a:t>胸腺嘧啶 在</a:t>
            </a:r>
            <a:r>
              <a:rPr lang="en-US" altLang="zh-CN" sz="1000" b="1" dirty="0" smtClean="0"/>
              <a:t>dna</a:t>
            </a:r>
            <a:r>
              <a:rPr lang="zh-CN" altLang="en-US" sz="1000" b="1" dirty="0" smtClean="0"/>
              <a:t>中属于感应活性物质</a:t>
            </a:r>
            <a:endParaRPr lang="zh-CN" altLang="en-US" sz="1000" b="1" dirty="0" smtClean="0"/>
          </a:p>
          <a:p>
            <a:r>
              <a:rPr lang="en-US" altLang="zh-CN" sz="1000" b="1" dirty="0" smtClean="0"/>
              <a:t>I  </a:t>
            </a:r>
            <a:r>
              <a:rPr lang="zh-CN" altLang="en-US" sz="1000" b="1" dirty="0" smtClean="0"/>
              <a:t>为 </a:t>
            </a:r>
            <a:r>
              <a:rPr lang="en-US" altLang="zh-CN" sz="1000" b="1" dirty="0" smtClean="0"/>
              <a:t>U </a:t>
            </a:r>
            <a:r>
              <a:rPr lang="zh-CN" altLang="en-US" sz="1000" b="1" dirty="0" smtClean="0"/>
              <a:t>尿嘧啶   在</a:t>
            </a:r>
            <a:r>
              <a:rPr lang="en-US" altLang="zh-CN" sz="1000" b="1" dirty="0" smtClean="0"/>
              <a:t>dna</a:t>
            </a:r>
            <a:r>
              <a:rPr lang="zh-CN" altLang="en-US" sz="1000" b="1" dirty="0" smtClean="0"/>
              <a:t>中属于增生活性物质</a:t>
            </a:r>
            <a:endParaRPr lang="zh-CN" altLang="en-US" sz="1000" b="1" dirty="0" smtClean="0"/>
          </a:p>
          <a:p>
            <a:r>
              <a:rPr lang="en-US" altLang="zh-CN" sz="1000" b="1" dirty="0" smtClean="0"/>
              <a:t>C </a:t>
            </a:r>
            <a:r>
              <a:rPr lang="zh-CN" altLang="en-US" sz="1000" b="1" dirty="0" smtClean="0"/>
              <a:t>为 </a:t>
            </a:r>
            <a:r>
              <a:rPr lang="en-US" altLang="zh-CN" sz="1000" b="1" dirty="0" smtClean="0"/>
              <a:t>G </a:t>
            </a:r>
            <a:r>
              <a:rPr lang="zh-CN" altLang="en-US" sz="1000" b="1" dirty="0" smtClean="0"/>
              <a:t>鸟嘌呤   在</a:t>
            </a:r>
            <a:r>
              <a:rPr lang="en-US" altLang="zh-CN" sz="1000" b="1" dirty="0" smtClean="0"/>
              <a:t>dna</a:t>
            </a:r>
            <a:r>
              <a:rPr lang="zh-CN" altLang="en-US" sz="1000" b="1" dirty="0" smtClean="0"/>
              <a:t>中属于控制活性物质</a:t>
            </a:r>
            <a:endParaRPr lang="zh-CN" altLang="en-US" sz="1000" b="1" dirty="0" smtClean="0"/>
          </a:p>
          <a:p>
            <a:r>
              <a:rPr lang="en-US" altLang="zh-CN" sz="1000" b="1" dirty="0" smtClean="0"/>
              <a:t>D </a:t>
            </a:r>
            <a:r>
              <a:rPr lang="zh-CN" altLang="en-US" sz="1000" b="1" dirty="0" smtClean="0"/>
              <a:t>为 </a:t>
            </a:r>
            <a:r>
              <a:rPr lang="en-US" altLang="zh-CN" sz="1000" b="1" dirty="0" smtClean="0"/>
              <a:t>C </a:t>
            </a:r>
            <a:r>
              <a:rPr lang="zh-CN" altLang="en-US" sz="1000" b="1" dirty="0" smtClean="0"/>
              <a:t>胞嘧啶   在</a:t>
            </a:r>
            <a:r>
              <a:rPr lang="en-US" altLang="zh-CN" sz="1000" b="1" dirty="0" smtClean="0"/>
              <a:t>dna</a:t>
            </a:r>
            <a:r>
              <a:rPr lang="zh-CN" altLang="en-US" sz="1000" b="1" dirty="0" smtClean="0"/>
              <a:t>中属于降解活性物质</a:t>
            </a:r>
            <a:endParaRPr lang="zh-CN" altLang="en-US" sz="1000" b="1" dirty="0" smtClean="0"/>
          </a:p>
          <a:p>
            <a:r>
              <a:rPr lang="en-US" altLang="zh-CN" sz="1000" b="1" dirty="0" smtClean="0"/>
              <a:t>=&gt;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嘌呤 生物多样化特征 属于</a:t>
            </a:r>
            <a:r>
              <a:rPr lang="en-US" altLang="zh-CN" sz="1000" b="1" dirty="0" smtClean="0"/>
              <a:t>VPCS INTIONS</a:t>
            </a:r>
            <a:r>
              <a:rPr lang="zh-CN" altLang="en-US" sz="1000" b="1" dirty="0" smtClean="0"/>
              <a:t>肽</a:t>
            </a:r>
            <a:r>
              <a:rPr lang="en-US" altLang="zh-CN" sz="1000" b="1" dirty="0" smtClean="0"/>
              <a:t>!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嘧啶 生物应激性特征 属于</a:t>
            </a:r>
            <a:r>
              <a:rPr lang="en-US" altLang="zh-CN" sz="1000" b="1" dirty="0" smtClean="0"/>
              <a:t>IDUQ INTIONS</a:t>
            </a:r>
            <a:r>
              <a:rPr lang="zh-CN" altLang="en-US" sz="1000" b="1" dirty="0" smtClean="0"/>
              <a:t>肽</a:t>
            </a:r>
            <a:r>
              <a:rPr lang="en-US" altLang="zh-CN" sz="1000" b="1" dirty="0" smtClean="0"/>
              <a:t>!</a:t>
            </a:r>
            <a:endParaRPr lang="zh-CN" altLang="zh-CN" sz="10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647488" y="2816270"/>
            <a:ext cx="1264148" cy="11695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000" b="1" dirty="0" smtClean="0"/>
              <a:t>FIGURE 1 </a:t>
            </a:r>
            <a:r>
              <a:rPr lang="zh-CN" altLang="en-US" sz="1000" b="1" dirty="0" smtClean="0"/>
              <a:t>假设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V  = U +  Q 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E  = I   +  U 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C  = I  +  D 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S   = I  +  Q 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I    =  !D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U   =  !Q</a:t>
            </a:r>
            <a:endParaRPr lang="zh-CN" altLang="zh-CN" sz="10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46788" y="4269216"/>
            <a:ext cx="6815863" cy="23083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FIGURE 2</a:t>
            </a:r>
            <a:endParaRPr lang="en-US" altLang="zh-CN" sz="1200" b="1" dirty="0" smtClean="0"/>
          </a:p>
          <a:p>
            <a:r>
              <a:rPr lang="zh-CN" altLang="en-US" sz="1200" b="1" dirty="0" smtClean="0"/>
              <a:t>我得到严谨的论证结果</a:t>
            </a:r>
            <a:r>
              <a:rPr lang="en-US" altLang="zh-CN" sz="1200" b="1" dirty="0" smtClean="0"/>
              <a:t>: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A </a:t>
            </a:r>
            <a:r>
              <a:rPr lang="zh-CN" altLang="en-US" sz="1200" b="1" dirty="0" smtClean="0"/>
              <a:t>分析                    </a:t>
            </a:r>
            <a:r>
              <a:rPr lang="en-US" altLang="zh-CN" sz="1200" b="1" dirty="0" smtClean="0"/>
              <a:t>O </a:t>
            </a:r>
            <a:r>
              <a:rPr lang="zh-CN" altLang="en-US" sz="1200" b="1" dirty="0" smtClean="0"/>
              <a:t>操作                     </a:t>
            </a:r>
            <a:r>
              <a:rPr lang="en-US" altLang="zh-CN" sz="1200" b="1" dirty="0" smtClean="0"/>
              <a:t>P </a:t>
            </a:r>
            <a:r>
              <a:rPr lang="zh-CN" altLang="en-US" sz="1200" b="1" dirty="0" smtClean="0"/>
              <a:t>处理                       </a:t>
            </a:r>
            <a:r>
              <a:rPr lang="en-US" altLang="zh-CN" sz="1200" b="1" dirty="0" smtClean="0"/>
              <a:t>M </a:t>
            </a:r>
            <a:r>
              <a:rPr lang="zh-CN" altLang="en-US" sz="1200" b="1" dirty="0" smtClean="0"/>
              <a:t>管理</a:t>
            </a:r>
            <a:endParaRPr lang="zh-CN" altLang="en-US" sz="1200" b="1" dirty="0" smtClean="0"/>
          </a:p>
          <a:p>
            <a:r>
              <a:rPr lang="en-US" altLang="zh-CN" sz="1200" b="1" dirty="0" smtClean="0"/>
              <a:t>V </a:t>
            </a:r>
            <a:r>
              <a:rPr lang="zh-CN" altLang="en-US" sz="1200" b="1" dirty="0" smtClean="0"/>
              <a:t>感知                    </a:t>
            </a:r>
            <a:r>
              <a:rPr lang="en-US" altLang="zh-CN" sz="1200" b="1" dirty="0" smtClean="0"/>
              <a:t>E </a:t>
            </a:r>
            <a:r>
              <a:rPr lang="zh-CN" altLang="en-US" sz="1200" b="1" dirty="0" smtClean="0"/>
              <a:t>执行                     </a:t>
            </a:r>
            <a:r>
              <a:rPr lang="en-US" altLang="zh-CN" sz="1200" b="1" dirty="0" smtClean="0"/>
              <a:t>C </a:t>
            </a:r>
            <a:r>
              <a:rPr lang="zh-CN" altLang="en-US" sz="1200" b="1" dirty="0" smtClean="0"/>
              <a:t>控制</a:t>
            </a:r>
            <a:r>
              <a:rPr lang="en-US" altLang="zh-CN" sz="1200" b="1" dirty="0" smtClean="0"/>
              <a:t>(G </a:t>
            </a:r>
            <a:r>
              <a:rPr lang="zh-CN" altLang="en-US" sz="1200" b="1" dirty="0" smtClean="0"/>
              <a:t>鸟嘌呤</a:t>
            </a:r>
            <a:r>
              <a:rPr lang="en-US" altLang="zh-CN" sz="1200" b="1" dirty="0" smtClean="0"/>
              <a:t>)     S </a:t>
            </a:r>
            <a:r>
              <a:rPr lang="zh-CN" altLang="en-US" sz="1200" b="1" dirty="0" smtClean="0"/>
              <a:t>静态</a:t>
            </a:r>
            <a:r>
              <a:rPr lang="en-US" altLang="zh-CN" sz="1200" b="1" dirty="0" smtClean="0"/>
              <a:t>(A </a:t>
            </a:r>
            <a:r>
              <a:rPr lang="zh-CN" altLang="en-US" sz="1200" b="1" dirty="0" smtClean="0"/>
              <a:t>腺嘌呤</a:t>
            </a:r>
            <a:r>
              <a:rPr lang="en-US" altLang="zh-CN" sz="1200" b="1" dirty="0" smtClean="0"/>
              <a:t>)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I </a:t>
            </a:r>
            <a:r>
              <a:rPr lang="zh-CN" altLang="en-US" sz="1200" b="1" dirty="0" smtClean="0"/>
              <a:t>增加</a:t>
            </a:r>
            <a:r>
              <a:rPr lang="en-US" altLang="zh-CN" sz="1200" b="1" dirty="0" smtClean="0"/>
              <a:t>(U </a:t>
            </a:r>
            <a:r>
              <a:rPr lang="zh-CN" altLang="en-US" sz="1200" b="1" dirty="0" smtClean="0"/>
              <a:t>尿嘧啶</a:t>
            </a:r>
            <a:r>
              <a:rPr lang="en-US" altLang="zh-CN" sz="1200" b="1" dirty="0" smtClean="0"/>
              <a:t>)  D </a:t>
            </a:r>
            <a:r>
              <a:rPr lang="zh-CN" altLang="en-US" sz="1200" b="1" dirty="0" smtClean="0"/>
              <a:t>减少</a:t>
            </a:r>
            <a:r>
              <a:rPr lang="en-US" altLang="zh-CN" sz="1200" b="1" dirty="0" smtClean="0"/>
              <a:t>(C </a:t>
            </a:r>
            <a:r>
              <a:rPr lang="zh-CN" altLang="en-US" sz="1200" b="1" dirty="0" smtClean="0"/>
              <a:t>胞嘧啶</a:t>
            </a:r>
            <a:r>
              <a:rPr lang="en-US" altLang="zh-CN" sz="1200" b="1" dirty="0" smtClean="0"/>
              <a:t>)   U </a:t>
            </a:r>
            <a:r>
              <a:rPr lang="zh-CN" altLang="en-US" sz="1200" b="1" dirty="0" smtClean="0"/>
              <a:t>改变                       </a:t>
            </a:r>
            <a:r>
              <a:rPr lang="en-US" altLang="zh-CN" sz="1200" b="1" dirty="0" smtClean="0"/>
              <a:t>Q </a:t>
            </a:r>
            <a:r>
              <a:rPr lang="zh-CN" altLang="en-US" sz="1200" b="1" dirty="0" smtClean="0"/>
              <a:t>查找</a:t>
            </a:r>
            <a:r>
              <a:rPr lang="en-US" altLang="zh-CN" sz="1200" b="1" dirty="0" smtClean="0"/>
              <a:t>(T </a:t>
            </a:r>
            <a:r>
              <a:rPr lang="zh-CN" altLang="en-US" sz="1200" b="1" dirty="0" smtClean="0"/>
              <a:t>胸腺嘧啶</a:t>
            </a:r>
            <a:r>
              <a:rPr lang="en-US" altLang="zh-CN" sz="1200" b="1" dirty="0" smtClean="0"/>
              <a:t>)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zh-CN" altLang="en-US" sz="1200" b="1" dirty="0" smtClean="0"/>
              <a:t>可以 </a:t>
            </a:r>
            <a:r>
              <a:rPr lang="en-US" altLang="zh-CN" sz="1200" b="1" dirty="0" smtClean="0"/>
              <a:t>guess </a:t>
            </a:r>
            <a:r>
              <a:rPr lang="zh-CN" altLang="en-US" sz="1200" b="1" dirty="0" smtClean="0"/>
              <a:t>推断 </a:t>
            </a:r>
            <a:r>
              <a:rPr lang="en-US" altLang="zh-CN" sz="1200" b="1" dirty="0" smtClean="0"/>
              <a:t>FALSE: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A </a:t>
            </a:r>
            <a:r>
              <a:rPr lang="zh-CN" altLang="en-US" sz="1200" b="1" dirty="0" smtClean="0"/>
              <a:t>分析</a:t>
            </a:r>
            <a:r>
              <a:rPr lang="en-US" altLang="zh-CN" sz="1200" b="1" dirty="0" smtClean="0"/>
              <a:t>(TA </a:t>
            </a:r>
            <a:r>
              <a:rPr lang="zh-CN" altLang="en-US" sz="1200" b="1" dirty="0" smtClean="0"/>
              <a:t>变感腺嘌呤</a:t>
            </a:r>
            <a:r>
              <a:rPr lang="en-US" altLang="zh-CN" sz="1200" b="1" dirty="0" smtClean="0"/>
              <a:t>) O </a:t>
            </a:r>
            <a:r>
              <a:rPr lang="zh-CN" altLang="en-US" sz="1200" b="1" dirty="0" smtClean="0"/>
              <a:t>操作</a:t>
            </a:r>
            <a:r>
              <a:rPr lang="en-US" altLang="zh-CN" sz="1200" b="1" dirty="0" smtClean="0"/>
              <a:t>(UA </a:t>
            </a:r>
            <a:r>
              <a:rPr lang="zh-CN" altLang="en-US" sz="1200" b="1" dirty="0" smtClean="0"/>
              <a:t>增变腺嘌呤</a:t>
            </a:r>
            <a:r>
              <a:rPr lang="en-US" altLang="zh-CN" sz="1200" b="1" dirty="0" smtClean="0"/>
              <a:t>)  P </a:t>
            </a:r>
            <a:r>
              <a:rPr lang="zh-CN" altLang="en-US" sz="1200" b="1" dirty="0" smtClean="0"/>
              <a:t>处理</a:t>
            </a:r>
            <a:r>
              <a:rPr lang="en-US" altLang="zh-CN" sz="1200" b="1" dirty="0" smtClean="0"/>
              <a:t>(UG </a:t>
            </a:r>
            <a:r>
              <a:rPr lang="zh-CN" altLang="en-US" sz="1200" b="1" dirty="0" smtClean="0"/>
              <a:t>增变鸟嘌呤</a:t>
            </a:r>
            <a:r>
              <a:rPr lang="en-US" altLang="zh-CN" sz="1200" b="1" dirty="0" smtClean="0"/>
              <a:t>)   M </a:t>
            </a:r>
            <a:r>
              <a:rPr lang="zh-CN" altLang="en-US" sz="1200" b="1" dirty="0" smtClean="0"/>
              <a:t>管理</a:t>
            </a:r>
            <a:r>
              <a:rPr lang="en-US" altLang="zh-CN" sz="1200" b="1" dirty="0" smtClean="0"/>
              <a:t>(GA </a:t>
            </a:r>
            <a:r>
              <a:rPr lang="zh-CN" altLang="en-US" sz="1200" b="1" dirty="0" smtClean="0"/>
              <a:t>鸟腺嘌呤</a:t>
            </a:r>
            <a:r>
              <a:rPr lang="en-US" altLang="zh-CN" sz="1200" b="1" dirty="0" smtClean="0"/>
              <a:t>) 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V </a:t>
            </a:r>
            <a:r>
              <a:rPr lang="zh-CN" altLang="en-US" sz="1200" b="1" dirty="0" smtClean="0"/>
              <a:t>感知</a:t>
            </a:r>
            <a:r>
              <a:rPr lang="en-US" altLang="zh-CN" sz="1200" b="1" dirty="0" smtClean="0"/>
              <a:t>(T </a:t>
            </a:r>
            <a:r>
              <a:rPr lang="zh-CN" altLang="en-US" sz="1200" b="1" dirty="0" smtClean="0"/>
              <a:t>变感嘌呤</a:t>
            </a:r>
            <a:r>
              <a:rPr lang="en-US" altLang="zh-CN" sz="1200" b="1" dirty="0" smtClean="0"/>
              <a:t>)        E </a:t>
            </a:r>
            <a:r>
              <a:rPr lang="zh-CN" altLang="en-US" sz="1200" b="1" dirty="0" smtClean="0"/>
              <a:t>执行</a:t>
            </a:r>
            <a:r>
              <a:rPr lang="en-US" altLang="zh-CN" sz="1200" b="1" dirty="0" smtClean="0"/>
              <a:t>(U </a:t>
            </a:r>
            <a:r>
              <a:rPr lang="zh-CN" altLang="en-US" sz="1200" b="1" dirty="0" smtClean="0"/>
              <a:t>增变嘌呤</a:t>
            </a:r>
            <a:r>
              <a:rPr lang="en-US" altLang="zh-CN" sz="1200" b="1" dirty="0" smtClean="0"/>
              <a:t>)        C </a:t>
            </a:r>
            <a:r>
              <a:rPr lang="zh-CN" altLang="en-US" sz="1200" b="1" dirty="0" smtClean="0"/>
              <a:t>控制</a:t>
            </a:r>
            <a:r>
              <a:rPr lang="en-US" altLang="zh-CN" sz="1200" b="1" dirty="0" smtClean="0"/>
              <a:t>(G </a:t>
            </a:r>
            <a:r>
              <a:rPr lang="zh-CN" altLang="en-US" sz="1200" b="1" dirty="0" smtClean="0"/>
              <a:t>鸟嘌呤</a:t>
            </a:r>
            <a:r>
              <a:rPr lang="en-US" altLang="zh-CN" sz="1200" b="1" dirty="0" smtClean="0"/>
              <a:t>)              S </a:t>
            </a:r>
            <a:r>
              <a:rPr lang="zh-CN" altLang="en-US" sz="1200" b="1" dirty="0" smtClean="0"/>
              <a:t>静态  </a:t>
            </a:r>
            <a:r>
              <a:rPr lang="en-US" altLang="zh-CN" sz="1200" b="1" dirty="0" smtClean="0"/>
              <a:t>(A  </a:t>
            </a:r>
            <a:r>
              <a:rPr lang="zh-CN" altLang="en-US" sz="1200" b="1" dirty="0" smtClean="0"/>
              <a:t>腺嘌呤</a:t>
            </a:r>
            <a:r>
              <a:rPr lang="en-US" altLang="zh-CN" sz="1200" b="1" dirty="0" smtClean="0"/>
              <a:t>)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I </a:t>
            </a:r>
            <a:r>
              <a:rPr lang="zh-CN" altLang="en-US" sz="1200" b="1" dirty="0" smtClean="0"/>
              <a:t>增加</a:t>
            </a:r>
            <a:r>
              <a:rPr lang="en-US" altLang="zh-CN" sz="1200" b="1" dirty="0" smtClean="0"/>
              <a:t>(U </a:t>
            </a:r>
            <a:r>
              <a:rPr lang="zh-CN" altLang="en-US" sz="1200" b="1" dirty="0" smtClean="0"/>
              <a:t>尿嘧啶</a:t>
            </a:r>
            <a:r>
              <a:rPr lang="en-US" altLang="zh-CN" sz="1200" b="1" dirty="0" smtClean="0"/>
              <a:t>)             D </a:t>
            </a:r>
            <a:r>
              <a:rPr lang="zh-CN" altLang="en-US" sz="1200" b="1" dirty="0" smtClean="0"/>
              <a:t>减少</a:t>
            </a:r>
            <a:r>
              <a:rPr lang="en-US" altLang="zh-CN" sz="1200" b="1" dirty="0" smtClean="0"/>
              <a:t>(C </a:t>
            </a:r>
            <a:r>
              <a:rPr lang="zh-CN" altLang="en-US" sz="1200" b="1" dirty="0" smtClean="0"/>
              <a:t>胞嘧啶</a:t>
            </a:r>
            <a:r>
              <a:rPr lang="en-US" altLang="zh-CN" sz="1200" b="1" dirty="0" smtClean="0"/>
              <a:t>)            U </a:t>
            </a:r>
            <a:r>
              <a:rPr lang="zh-CN" altLang="en-US" sz="1200" b="1" dirty="0" smtClean="0"/>
              <a:t>改变</a:t>
            </a:r>
            <a:r>
              <a:rPr lang="en-US" altLang="zh-CN" sz="1200" b="1" dirty="0" smtClean="0"/>
              <a:t>(</a:t>
            </a:r>
            <a:r>
              <a:rPr lang="zh-CN" altLang="en-US" sz="1200" b="1" dirty="0" smtClean="0"/>
              <a:t>变嘧啶</a:t>
            </a:r>
            <a:r>
              <a:rPr lang="en-US" altLang="zh-CN" sz="1200" b="1" dirty="0" smtClean="0"/>
              <a:t>)                  Q </a:t>
            </a:r>
            <a:r>
              <a:rPr lang="zh-CN" altLang="en-US" sz="1200" b="1" dirty="0" smtClean="0"/>
              <a:t>感应</a:t>
            </a:r>
            <a:r>
              <a:rPr lang="en-US" altLang="zh-CN" sz="1200" b="1" dirty="0" smtClean="0"/>
              <a:t>(T  </a:t>
            </a:r>
            <a:r>
              <a:rPr lang="zh-CN" altLang="en-US" sz="1200" b="1" dirty="0" smtClean="0"/>
              <a:t>胸腺嘧啶</a:t>
            </a:r>
            <a:r>
              <a:rPr lang="en-US" altLang="zh-CN" sz="1200" b="1" dirty="0" smtClean="0"/>
              <a:t>)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zh-CN" sz="1200" b="1" dirty="0" smtClean="0"/>
              <a:t>U </a:t>
            </a:r>
            <a:r>
              <a:rPr lang="zh-CN" altLang="en-US" sz="1200" b="1" dirty="0" smtClean="0"/>
              <a:t>改变</a:t>
            </a:r>
            <a:r>
              <a:rPr lang="en-US" altLang="zh-CN" sz="1200" b="1" dirty="0" smtClean="0"/>
              <a:t>(</a:t>
            </a:r>
            <a:r>
              <a:rPr lang="zh-CN" altLang="en-US" sz="1200" b="1" dirty="0" smtClean="0"/>
              <a:t>变嘧啶</a:t>
            </a:r>
            <a:r>
              <a:rPr lang="en-US" altLang="zh-CN" sz="1200" b="1" dirty="0" smtClean="0"/>
              <a:t>) Named by yaoguangluo 20201025</a:t>
            </a:r>
            <a:endParaRPr lang="zh-CN" altLang="zh-CN" sz="12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245530" y="238523"/>
            <a:ext cx="4789713" cy="569386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cs typeface="Times New Roman" panose="02020603050405020304" pitchFamily="18" charset="0"/>
              </a:rPr>
              <a:t>FIGURE 3</a:t>
            </a:r>
            <a:endParaRPr lang="en-US" altLang="zh-CN" sz="14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//SORT 20201025 19:47 AM D8+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zh-CN" altLang="en-US" sz="1000" b="1" dirty="0" smtClean="0">
                <a:cs typeface="Times New Roman" panose="02020603050405020304" pitchFamily="18" charset="0"/>
              </a:rPr>
              <a:t>来继续持续绝对专注论证肽增公式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1.0 BY USING ENGLISH FOR - 4 BITS DIUQ WAY 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SO : 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I 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增加  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!-&gt;  D   ~-&gt;  I      !-&gt;    D  ~-&gt;  I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D 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减少 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!-&gt;  I   ~-&gt;  U     !-&gt;    Q  ~ -&gt;  DD  (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肽增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)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U 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改变 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!-&gt;   I   ~-&gt;  U    !-&gt;     I    ~-&gt;  U 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Q 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查找 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!-&gt;  U   ~-&gt;  Q    !-&gt;    U  ~-&gt;  Q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THEN WE FIND?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PDE SWAP NEW LAW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D =  DD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 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V 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感知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-&gt;U + Q !-&gt; QU ~-&gt; QQ  !-&gt; UU ~-&gt; UQ   = V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E 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执行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-&gt;I + U  !-&gt; DQ ~-&gt; DDD !-&gt; III ~-&gt; IIU    = I  + E (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肽增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)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C 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控制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-&gt;I + D  !-&gt; DI ~-&gt; DU     !-&gt; IQ ~-&gt;  UDD = U + D (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肽展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) = U + D + D (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肽增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)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CN" sz="1000" b="1" dirty="0" smtClean="0">
                <a:cs typeface="Times New Roman" panose="02020603050405020304" pitchFamily="18" charset="0"/>
              </a:rPr>
              <a:t>THEN WE FIND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CN" sz="1000" b="1" dirty="0" smtClean="0">
                <a:cs typeface="Times New Roman" panose="02020603050405020304" pitchFamily="18" charset="0"/>
              </a:rPr>
              <a:t>U = E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CN" sz="1000" b="1" dirty="0" smtClean="0">
                <a:cs typeface="Times New Roman" panose="02020603050405020304" pitchFamily="18" charset="0"/>
              </a:rPr>
              <a:t>I = U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pPr>
              <a:buFont typeface="Symbol" panose="05050102010706020507" pitchFamily="18" charset="2"/>
              <a:buChar char="Þ"/>
            </a:pP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S 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静态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-&gt;I + Q !-&gt;  DU ~-&gt; DQ !-&gt;  IU ~-&gt;  IQ  = S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S 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静态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-&gt;I        !-&gt;   D    ~-&gt; I     !-&gt;  D  ~-&gt;  I    ~= S (OLD)(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肽减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)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S 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静态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-&gt;Q       !-&gt;  U    ~-&gt; Q    !-&gt;  U  ~-&gt;  Q   ~= S (OLD)(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肽减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)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800" b="1" dirty="0" smtClean="0">
                <a:cs typeface="Times New Roman" panose="02020603050405020304" pitchFamily="18" charset="0"/>
              </a:rPr>
              <a:t>THEN 1 </a:t>
            </a:r>
            <a:endParaRPr lang="en-US" altLang="zh-CN" sz="800" b="1" dirty="0" smtClean="0">
              <a:cs typeface="Times New Roman" panose="02020603050405020304" pitchFamily="18" charset="0"/>
            </a:endParaRPr>
          </a:p>
          <a:p>
            <a:r>
              <a:rPr lang="en-US" altLang="zh-CN" sz="800" b="1" dirty="0" smtClean="0">
                <a:cs typeface="Times New Roman" panose="02020603050405020304" pitchFamily="18" charset="0"/>
              </a:rPr>
              <a:t>A= V + S = U + Q + I + Q = UQIQ !-&gt; QUDU ~-&gt; QUDQ !-&gt; UQIU ~-&gt; UQIQ  = A</a:t>
            </a:r>
            <a:endParaRPr lang="en-US" altLang="zh-CN" sz="800" b="1" dirty="0" smtClean="0">
              <a:cs typeface="Times New Roman" panose="02020603050405020304" pitchFamily="18" charset="0"/>
            </a:endParaRPr>
          </a:p>
          <a:p>
            <a:r>
              <a:rPr lang="en-US" altLang="zh-CN" sz="800" b="1" dirty="0" smtClean="0">
                <a:cs typeface="Times New Roman" panose="02020603050405020304" pitchFamily="18" charset="0"/>
              </a:rPr>
              <a:t>O= E + S = I + U + I + Q  = IUIQ !-&gt;   DQDU ~-&gt; DQDQ !-&gt; IUIU  ~-&gt; IUIQ    = O</a:t>
            </a:r>
            <a:endParaRPr lang="en-US" altLang="zh-CN" sz="800" b="1" dirty="0" smtClean="0">
              <a:cs typeface="Times New Roman" panose="02020603050405020304" pitchFamily="18" charset="0"/>
            </a:endParaRPr>
          </a:p>
          <a:p>
            <a:r>
              <a:rPr lang="en-US" altLang="zh-CN" sz="800" b="1" dirty="0" smtClean="0">
                <a:cs typeface="Times New Roman" panose="02020603050405020304" pitchFamily="18" charset="0"/>
              </a:rPr>
              <a:t>P = E + C = I + U + I + D = IUID !-&gt;    DQDI ~-&gt;  DQDU !-&gt; IUIQ  ~-&gt; IUIDD = P + D (</a:t>
            </a:r>
            <a:r>
              <a:rPr lang="zh-CN" altLang="en-US" sz="800" b="1" dirty="0" smtClean="0">
                <a:cs typeface="Times New Roman" panose="02020603050405020304" pitchFamily="18" charset="0"/>
              </a:rPr>
              <a:t>肽增</a:t>
            </a:r>
            <a:r>
              <a:rPr lang="en-US" altLang="zh-CN" sz="800" b="1" dirty="0" smtClean="0">
                <a:cs typeface="Times New Roman" panose="02020603050405020304" pitchFamily="18" charset="0"/>
              </a:rPr>
              <a:t>)</a:t>
            </a:r>
            <a:endParaRPr lang="en-US" altLang="zh-CN" sz="800" b="1" dirty="0" smtClean="0">
              <a:cs typeface="Times New Roman" panose="02020603050405020304" pitchFamily="18" charset="0"/>
            </a:endParaRPr>
          </a:p>
          <a:p>
            <a:r>
              <a:rPr lang="en-US" altLang="zh-CN" sz="800" b="1" dirty="0" smtClean="0">
                <a:cs typeface="Times New Roman" panose="02020603050405020304" pitchFamily="18" charset="0"/>
              </a:rPr>
              <a:t>M= C + S = I + D + I + Q = IDIQ !-&gt;   DIDU  ~-&gt;  DIDQ  !-&gt; IDIU  ~-&gt; IDIQ    = M</a:t>
            </a:r>
            <a:endParaRPr lang="en-US" altLang="zh-CN" sz="800" b="1" dirty="0" smtClean="0">
              <a:cs typeface="Times New Roman" panose="02020603050405020304" pitchFamily="18" charset="0"/>
            </a:endParaRPr>
          </a:p>
          <a:p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THEN 2 </a:t>
            </a:r>
            <a:r>
              <a:rPr lang="zh-CN" altLang="en-US" sz="1000" b="1" dirty="0" smtClean="0"/>
              <a:t>联想假设</a:t>
            </a:r>
            <a:r>
              <a:rPr lang="en-US" altLang="zh-CN" sz="1000" b="1" dirty="0" smtClean="0"/>
              <a:t>FALSE</a:t>
            </a:r>
            <a:r>
              <a:rPr lang="zh-CN" altLang="en-US" sz="1000" b="1" dirty="0" smtClean="0"/>
              <a:t>结果 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dream seems come TRUE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A= V + S = U+ Q+ I + Q = UQI !-&gt; QUD ~-&gt; QUI  !-&gt; UQD ~-&gt; UQI  = A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O= E + S = I + U + I + Q = IUQ !-&gt; DQU ~-&gt; DQQ !-&gt; IUU ~-&gt; IUQ  = O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P= E + C = I + U + I + D = IUD !-&gt; DQI ~-&gt; DQU  !-&gt; IUQ  ~-&gt; IUDD = P + D (</a:t>
            </a:r>
            <a:r>
              <a:rPr lang="zh-CN" altLang="en-US" sz="1000" b="1" dirty="0" smtClean="0">
                <a:cs typeface="Times New Roman" panose="02020603050405020304" pitchFamily="18" charset="0"/>
              </a:rPr>
              <a:t>肽增</a:t>
            </a:r>
            <a:r>
              <a:rPr lang="en-US" altLang="zh-CN" sz="1000" b="1" dirty="0" smtClean="0">
                <a:cs typeface="Times New Roman" panose="02020603050405020304" pitchFamily="18" charset="0"/>
              </a:rPr>
              <a:t>)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M= C + S = I+ D + I + Q = IDQ !-&gt; DIU ~-&gt; DIQ   !-&gt; IDU   ~-&gt; IDQ  = M</a:t>
            </a:r>
            <a:endParaRPr lang="zh-CN" altLang="zh-CN" sz="1000" b="1" dirty="0">
              <a:ea typeface="华文隶书" panose="02010800040101010101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>
            <a:stCxn id="3" idx="1"/>
          </p:cNvCxnSpPr>
          <p:nvPr/>
        </p:nvCxnSpPr>
        <p:spPr>
          <a:xfrm flipH="1">
            <a:off x="3457304" y="615725"/>
            <a:ext cx="177128" cy="385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3" idx="1"/>
            <a:endCxn id="6" idx="0"/>
          </p:cNvCxnSpPr>
          <p:nvPr/>
        </p:nvCxnSpPr>
        <p:spPr>
          <a:xfrm flipH="1">
            <a:off x="1907172" y="615725"/>
            <a:ext cx="1727260" cy="10423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261257" y="4214949"/>
            <a:ext cx="6836229" cy="45719"/>
          </a:xfrm>
          <a:prstGeom prst="roundRect">
            <a:avLst/>
          </a:pr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149737" y="252549"/>
            <a:ext cx="45719" cy="6270171"/>
          </a:xfrm>
          <a:prstGeom prst="rect">
            <a:avLst/>
          </a:prstGeom>
          <a:solidFill>
            <a:srgbClr val="7030A0"/>
          </a:soli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4888459" y="2820625"/>
            <a:ext cx="1460090" cy="11695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000" b="1" dirty="0" smtClean="0">
                <a:cs typeface="Times New Roman" panose="02020603050405020304" pitchFamily="18" charset="0"/>
              </a:rPr>
              <a:t>PDE COMPS LAW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I    = ++D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U   = ++I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Q   = ++U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DD= ++Q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!-&gt; mask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  <a:p>
            <a:r>
              <a:rPr lang="en-US" altLang="zh-CN" sz="1000" b="1" dirty="0" smtClean="0">
                <a:cs typeface="Times New Roman" panose="02020603050405020304" pitchFamily="18" charset="0"/>
              </a:rPr>
              <a:t>~-&gt; comp’s</a:t>
            </a:r>
            <a:endParaRPr lang="en-US" altLang="zh-CN" sz="1000" b="1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30212" y="357188"/>
            <a:ext cx="10976927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zh-CN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AI当前版权作品跟进</a:t>
            </a:r>
            <a:r>
              <a:rPr lang="en-US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肽展公式 </a:t>
            </a:r>
            <a:r>
              <a:rPr lang="en-US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1.2.2 </a:t>
            </a:r>
            <a:endParaRPr lang="zh-CN" altLang="zh-CN" sz="2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60446" y="1244369"/>
            <a:ext cx="3075532" cy="13849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PDE MASK LAW </a:t>
            </a:r>
            <a:endParaRPr lang="en-US" altLang="zh-CN" sz="2000" b="1" dirty="0" smtClean="0"/>
          </a:p>
          <a:p>
            <a:r>
              <a:rPr lang="en-US" altLang="zh-CN" sz="1600" dirty="0" smtClean="0"/>
              <a:t>I   =  D!</a:t>
            </a:r>
            <a:endParaRPr lang="en-US" altLang="zh-CN" sz="1600" dirty="0" smtClean="0"/>
          </a:p>
          <a:p>
            <a:r>
              <a:rPr lang="en-US" altLang="zh-CN" sz="1600" dirty="0" smtClean="0"/>
              <a:t>D =   I! </a:t>
            </a:r>
            <a:endParaRPr lang="en-US" altLang="zh-CN" sz="1600" dirty="0" smtClean="0"/>
          </a:p>
          <a:p>
            <a:r>
              <a:rPr lang="en-US" altLang="zh-CN" sz="1600" dirty="0" smtClean="0"/>
              <a:t>U =  Q! </a:t>
            </a:r>
            <a:endParaRPr lang="en-US" altLang="zh-CN" sz="1600" dirty="0" smtClean="0"/>
          </a:p>
          <a:p>
            <a:r>
              <a:rPr lang="en-US" altLang="zh-CN" sz="1600" dirty="0" smtClean="0"/>
              <a:t>Q =  U! </a:t>
            </a:r>
            <a:endParaRPr lang="zh-CN" altLang="zh-CN" sz="2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598" y="2860212"/>
            <a:ext cx="24035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PDE COMP'S LAW</a:t>
            </a:r>
            <a:endParaRPr lang="en-US" altLang="zh-CN" b="1" dirty="0" smtClean="0"/>
          </a:p>
          <a:p>
            <a:r>
              <a:rPr lang="en-US" altLang="zh-CN" sz="1600" dirty="0" smtClean="0"/>
              <a:t>DD =  ++Q </a:t>
            </a:r>
            <a:endParaRPr lang="en-US" altLang="zh-CN" sz="1600" dirty="0" smtClean="0"/>
          </a:p>
          <a:p>
            <a:r>
              <a:rPr lang="en-US" altLang="zh-CN" sz="1600" dirty="0" smtClean="0"/>
              <a:t>I     =  ++D </a:t>
            </a:r>
            <a:endParaRPr lang="en-US" altLang="zh-CN" sz="1600" dirty="0" smtClean="0"/>
          </a:p>
          <a:p>
            <a:r>
              <a:rPr lang="en-US" altLang="zh-CN" sz="1600" dirty="0" smtClean="0"/>
              <a:t>U    =  ++I </a:t>
            </a:r>
            <a:endParaRPr lang="en-US" altLang="zh-CN" sz="1600" dirty="0" smtClean="0"/>
          </a:p>
          <a:p>
            <a:r>
              <a:rPr lang="en-US" altLang="zh-CN" sz="1600" dirty="0" smtClean="0"/>
              <a:t>Q    =  ++U 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58330" y="1214849"/>
            <a:ext cx="2059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PDE (</a:t>
            </a:r>
            <a:r>
              <a:rPr lang="zh-CN" altLang="en-US" b="1" dirty="0" smtClean="0"/>
              <a:t>肽减</a:t>
            </a:r>
            <a:r>
              <a:rPr lang="en-US" altLang="zh-CN" b="1" dirty="0" smtClean="0"/>
              <a:t>) LAW </a:t>
            </a:r>
            <a:endParaRPr lang="en-US" altLang="zh-CN" b="1" dirty="0" smtClean="0"/>
          </a:p>
          <a:p>
            <a:r>
              <a:rPr lang="en-US" altLang="zh-CN" sz="1600" dirty="0" smtClean="0"/>
              <a:t>C   = D (</a:t>
            </a:r>
            <a:r>
              <a:rPr lang="zh-CN" altLang="en-US" sz="1600" dirty="0" smtClean="0"/>
              <a:t>肽减</a:t>
            </a:r>
            <a:r>
              <a:rPr lang="en-US" altLang="zh-CN" sz="1600" dirty="0" smtClean="0"/>
              <a:t>) </a:t>
            </a:r>
            <a:endParaRPr lang="en-US" altLang="zh-CN" sz="1600" dirty="0" smtClean="0"/>
          </a:p>
          <a:p>
            <a:r>
              <a:rPr lang="en-US" altLang="zh-CN" sz="1600" dirty="0" smtClean="0"/>
              <a:t>S   =  I (</a:t>
            </a:r>
            <a:r>
              <a:rPr lang="zh-CN" altLang="en-US" sz="1600" dirty="0" smtClean="0"/>
              <a:t>肽减</a:t>
            </a:r>
            <a:r>
              <a:rPr lang="en-US" altLang="zh-CN" sz="1600" dirty="0" smtClean="0"/>
              <a:t>) </a:t>
            </a:r>
            <a:endParaRPr lang="en-US" altLang="zh-CN" sz="1600" dirty="0" smtClean="0"/>
          </a:p>
          <a:p>
            <a:r>
              <a:rPr lang="en-US" altLang="zh-CN" sz="1600" dirty="0" smtClean="0"/>
              <a:t>S   = Q (</a:t>
            </a:r>
            <a:r>
              <a:rPr lang="zh-CN" altLang="en-US" sz="1600" dirty="0" smtClean="0"/>
              <a:t>肽减</a:t>
            </a:r>
            <a:r>
              <a:rPr lang="en-US" altLang="zh-CN" sz="1600" dirty="0" smtClean="0"/>
              <a:t>) </a:t>
            </a:r>
            <a:endParaRPr lang="en-US" altLang="zh-CN" sz="1600" dirty="0" smtClean="0"/>
          </a:p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65425" y="2494468"/>
            <a:ext cx="26822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PDE (</a:t>
            </a:r>
            <a:r>
              <a:rPr lang="zh-CN" altLang="en-US" b="1" dirty="0" smtClean="0"/>
              <a:t>肽增</a:t>
            </a:r>
            <a:r>
              <a:rPr lang="en-US" altLang="zh-CN" b="1" dirty="0" smtClean="0"/>
              <a:t>) LAW </a:t>
            </a:r>
            <a:endParaRPr lang="en-US" altLang="zh-CN" b="1" dirty="0" smtClean="0"/>
          </a:p>
          <a:p>
            <a:r>
              <a:rPr lang="en-US" altLang="zh-CN" sz="1600" dirty="0" smtClean="0"/>
              <a:t>D = DD (</a:t>
            </a:r>
            <a:r>
              <a:rPr lang="zh-CN" altLang="en-US" sz="1600" dirty="0" smtClean="0"/>
              <a:t>肽增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  <a:p>
            <a:r>
              <a:rPr lang="en-US" altLang="zh-CN" sz="1600" dirty="0" smtClean="0"/>
              <a:t>U = E  (</a:t>
            </a:r>
            <a:r>
              <a:rPr lang="zh-CN" altLang="en-US" sz="1600" dirty="0" smtClean="0"/>
              <a:t>肽增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  <a:p>
            <a:r>
              <a:rPr lang="en-US" altLang="zh-CN" sz="1600" dirty="0" smtClean="0"/>
              <a:t>I = U  (</a:t>
            </a:r>
            <a:r>
              <a:rPr lang="zh-CN" altLang="en-US" sz="1600" dirty="0" smtClean="0"/>
              <a:t>肽增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  <a:p>
            <a:r>
              <a:rPr lang="en-US" altLang="zh-CN" sz="1600" dirty="0" smtClean="0"/>
              <a:t>E = E + U (</a:t>
            </a:r>
            <a:r>
              <a:rPr lang="zh-CN" altLang="en-US" sz="1600" dirty="0" smtClean="0"/>
              <a:t>肽增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  <a:p>
            <a:r>
              <a:rPr lang="en-US" altLang="zh-CN" sz="1600" dirty="0" smtClean="0"/>
              <a:t>P = P + D (</a:t>
            </a:r>
            <a:r>
              <a:rPr lang="zh-CN" altLang="en-US" sz="1600" dirty="0" smtClean="0"/>
              <a:t>肽增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  <a:p>
            <a:r>
              <a:rPr lang="en-US" altLang="zh-CN" sz="1600" dirty="0" smtClean="0"/>
              <a:t>C = U + D + D(</a:t>
            </a:r>
            <a:r>
              <a:rPr lang="zh-CN" altLang="en-US" sz="1600" dirty="0" smtClean="0"/>
              <a:t>肽增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846435" y="1184366"/>
            <a:ext cx="289124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PDE (</a:t>
            </a:r>
            <a:r>
              <a:rPr lang="zh-CN" altLang="en-US" b="1" dirty="0" smtClean="0"/>
              <a:t>肽展</a:t>
            </a:r>
            <a:r>
              <a:rPr lang="en-US" altLang="zh-CN" b="1" dirty="0" smtClean="0"/>
              <a:t>) LAW </a:t>
            </a:r>
            <a:endParaRPr lang="en-US" altLang="zh-CN" b="1" dirty="0" smtClean="0"/>
          </a:p>
          <a:p>
            <a:r>
              <a:rPr lang="en-US" altLang="zh-CN" sz="1200" dirty="0" smtClean="0"/>
              <a:t>A = V + S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A = U + Q + I (</a:t>
            </a:r>
            <a:r>
              <a:rPr lang="zh-CN" altLang="en-US" sz="1200" dirty="0" smtClean="0"/>
              <a:t>不严谨肽展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O = E + S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O = I + U + Q (</a:t>
            </a:r>
            <a:r>
              <a:rPr lang="zh-CN" altLang="en-US" sz="1200" dirty="0" smtClean="0"/>
              <a:t>不严谨肽展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P = E + C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P = I + U + D (</a:t>
            </a:r>
            <a:r>
              <a:rPr lang="zh-CN" altLang="en-US" sz="1200" dirty="0" smtClean="0"/>
              <a:t>不严谨肽展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M = C + S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M = I + D + Q (</a:t>
            </a:r>
            <a:r>
              <a:rPr lang="zh-CN" altLang="en-US" sz="1200" dirty="0" smtClean="0"/>
              <a:t>不严谨肽展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V = U + Q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E = I + U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E = D + U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C = I + D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S = I + Q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A = U + Q + I + Q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O = I + U + I + Q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 P = I + U + I + D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r>
              <a:rPr lang="en-US" altLang="zh-CN" sz="1200" dirty="0" smtClean="0"/>
              <a:t>M = I + D + I + Q (</a:t>
            </a:r>
            <a:r>
              <a:rPr lang="zh-CN" altLang="en-US" sz="1200" dirty="0" smtClean="0"/>
              <a:t>肽展</a:t>
            </a:r>
            <a:r>
              <a:rPr lang="en-US" altLang="zh-CN" sz="1200" dirty="0" smtClean="0"/>
              <a:t>) </a:t>
            </a:r>
            <a:endParaRPr lang="zh-CN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05097" y="5077099"/>
            <a:ext cx="9100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FLASH A NEW NAME </a:t>
            </a:r>
            <a:r>
              <a:rPr lang="zh-CN" altLang="en-US" dirty="0" smtClean="0"/>
              <a:t>可以推断 </a:t>
            </a:r>
            <a:r>
              <a:rPr lang="zh-CN" altLang="en-US" dirty="0"/>
              <a:t>模</a:t>
            </a:r>
            <a:r>
              <a:rPr lang="zh-CN" altLang="en-US" dirty="0" smtClean="0"/>
              <a:t>拟 类人 肽功能区 定义 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en-US" altLang="zh-CN" dirty="0" smtClean="0"/>
              <a:t>: </a:t>
            </a:r>
            <a:endParaRPr lang="en-US" altLang="zh-CN" dirty="0" smtClean="0"/>
          </a:p>
          <a:p>
            <a:r>
              <a:rPr lang="en-US" altLang="zh-CN" sz="1200" dirty="0" smtClean="0"/>
              <a:t>A </a:t>
            </a:r>
            <a:r>
              <a:rPr lang="zh-CN" altLang="en-US" sz="1200" dirty="0" smtClean="0"/>
              <a:t>分析</a:t>
            </a:r>
            <a:r>
              <a:rPr lang="en-US" altLang="zh-CN" sz="1200" dirty="0" smtClean="0"/>
              <a:t>(LTA </a:t>
            </a:r>
            <a:r>
              <a:rPr lang="zh-CN" altLang="en-US" sz="1200" dirty="0" smtClean="0"/>
              <a:t>变胸腺腺苷</a:t>
            </a:r>
            <a:r>
              <a:rPr lang="en-US" altLang="zh-CN" sz="1200" dirty="0" smtClean="0"/>
              <a:t>)   O </a:t>
            </a:r>
            <a:r>
              <a:rPr lang="zh-CN" altLang="en-US" sz="1200" dirty="0" smtClean="0"/>
              <a:t>操作</a:t>
            </a:r>
            <a:r>
              <a:rPr lang="en-US" altLang="zh-CN" sz="1200" dirty="0" smtClean="0"/>
              <a:t>(UCLA </a:t>
            </a:r>
            <a:r>
              <a:rPr lang="zh-CN" altLang="en-US" sz="1200" dirty="0" smtClean="0"/>
              <a:t>尿胞变腺苷</a:t>
            </a:r>
            <a:r>
              <a:rPr lang="en-US" altLang="zh-CN" sz="1200" dirty="0" smtClean="0">
                <a:solidFill>
                  <a:srgbClr val="7030A0"/>
                </a:solidFill>
              </a:rPr>
              <a:t>)    </a:t>
            </a:r>
            <a:r>
              <a:rPr lang="en-US" altLang="zh-CN" sz="1200" b="1" dirty="0" smtClean="0">
                <a:solidFill>
                  <a:srgbClr val="7030A0"/>
                </a:solidFill>
              </a:rPr>
              <a:t>P </a:t>
            </a:r>
            <a:r>
              <a:rPr lang="zh-CN" altLang="en-US" sz="1200" b="1" dirty="0" smtClean="0">
                <a:solidFill>
                  <a:srgbClr val="7030A0"/>
                </a:solidFill>
              </a:rPr>
              <a:t>处理</a:t>
            </a:r>
            <a:r>
              <a:rPr lang="en-US" altLang="zh-CN" sz="1200" b="1" dirty="0" smtClean="0">
                <a:solidFill>
                  <a:srgbClr val="7030A0"/>
                </a:solidFill>
              </a:rPr>
              <a:t>(UCLG </a:t>
            </a:r>
            <a:r>
              <a:rPr lang="zh-CN" altLang="en-US" sz="1200" b="1" dirty="0" smtClean="0">
                <a:solidFill>
                  <a:srgbClr val="7030A0"/>
                </a:solidFill>
              </a:rPr>
              <a:t>尿胞变鸟苷</a:t>
            </a:r>
            <a:r>
              <a:rPr lang="en-US" altLang="zh-CN" sz="1200" dirty="0" smtClean="0">
                <a:solidFill>
                  <a:srgbClr val="0070C0"/>
                </a:solidFill>
              </a:rPr>
              <a:t>)       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M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管理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(GA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鸟腺苷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)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r>
              <a:rPr lang="en-US" altLang="zh-CN" sz="1200" dirty="0" smtClean="0"/>
              <a:t>V </a:t>
            </a:r>
            <a:r>
              <a:rPr lang="zh-CN" altLang="en-US" sz="1200" dirty="0" smtClean="0"/>
              <a:t>感知</a:t>
            </a:r>
            <a:r>
              <a:rPr lang="en-US" altLang="zh-CN" sz="1200" dirty="0" smtClean="0"/>
              <a:t>(LT </a:t>
            </a:r>
            <a:r>
              <a:rPr lang="zh-CN" altLang="en-US" sz="1200" dirty="0" smtClean="0"/>
              <a:t>变胸腺嘌呤</a:t>
            </a:r>
            <a:r>
              <a:rPr lang="en-US" altLang="zh-CN" sz="1200" dirty="0" smtClean="0"/>
              <a:t>)     E </a:t>
            </a:r>
            <a:r>
              <a:rPr lang="zh-CN" altLang="en-US" sz="1200" dirty="0" smtClean="0"/>
              <a:t>执行</a:t>
            </a:r>
            <a:r>
              <a:rPr lang="en-US" altLang="zh-CN" sz="1200" dirty="0" smtClean="0"/>
              <a:t>(UCL </a:t>
            </a:r>
            <a:r>
              <a:rPr lang="zh-CN" altLang="en-US" sz="1200" dirty="0" smtClean="0"/>
              <a:t>尿胞变嘌呤</a:t>
            </a:r>
            <a:r>
              <a:rPr lang="en-US" altLang="zh-CN" sz="1200" dirty="0" smtClean="0"/>
              <a:t>)       C </a:t>
            </a:r>
            <a:r>
              <a:rPr lang="zh-CN" altLang="en-US" sz="1200" dirty="0" smtClean="0"/>
              <a:t>控制</a:t>
            </a:r>
            <a:r>
              <a:rPr lang="en-US" altLang="zh-CN" sz="1200" dirty="0" smtClean="0"/>
              <a:t>(G </a:t>
            </a:r>
            <a:r>
              <a:rPr lang="zh-CN" altLang="en-US" sz="1200" dirty="0" smtClean="0"/>
              <a:t>鸟嘌呤</a:t>
            </a:r>
            <a:r>
              <a:rPr lang="en-US" altLang="zh-CN" sz="1200" dirty="0" smtClean="0"/>
              <a:t>)                         S </a:t>
            </a:r>
            <a:r>
              <a:rPr lang="zh-CN" altLang="en-US" sz="1200" dirty="0" smtClean="0"/>
              <a:t>静态</a:t>
            </a:r>
            <a:r>
              <a:rPr lang="en-US" altLang="zh-CN" sz="1200" dirty="0" smtClean="0"/>
              <a:t>(A </a:t>
            </a:r>
            <a:r>
              <a:rPr lang="zh-CN" altLang="en-US" sz="1200" dirty="0" smtClean="0"/>
              <a:t>腺嘌呤</a:t>
            </a:r>
            <a:r>
              <a:rPr lang="en-US" altLang="zh-CN" sz="1200" dirty="0" smtClean="0"/>
              <a:t>)</a:t>
            </a:r>
            <a:endParaRPr lang="en-US" altLang="zh-CN" sz="1200" dirty="0" smtClean="0"/>
          </a:p>
          <a:p>
            <a:r>
              <a:rPr lang="en-US" altLang="zh-CN" sz="1200" dirty="0" smtClean="0"/>
              <a:t> I </a:t>
            </a:r>
            <a:r>
              <a:rPr lang="zh-CN" altLang="en-US" sz="1200" dirty="0" smtClean="0"/>
              <a:t>增加</a:t>
            </a:r>
            <a:r>
              <a:rPr lang="en-US" altLang="zh-CN" sz="1200" dirty="0" smtClean="0"/>
              <a:t>(U </a:t>
            </a:r>
            <a:r>
              <a:rPr lang="zh-CN" altLang="en-US" sz="1200" dirty="0" smtClean="0"/>
              <a:t>尿嘧啶</a:t>
            </a:r>
            <a:r>
              <a:rPr lang="en-US" altLang="zh-CN" sz="1200" dirty="0" smtClean="0"/>
              <a:t>)               D </a:t>
            </a:r>
            <a:r>
              <a:rPr lang="zh-CN" altLang="en-US" sz="1200" dirty="0" smtClean="0"/>
              <a:t>减少</a:t>
            </a:r>
            <a:r>
              <a:rPr lang="en-US" altLang="zh-CN" sz="1200" dirty="0" smtClean="0"/>
              <a:t>(C </a:t>
            </a:r>
            <a:r>
              <a:rPr lang="zh-CN" altLang="en-US" sz="1200" dirty="0" smtClean="0"/>
              <a:t>胞嘧啶</a:t>
            </a:r>
            <a:r>
              <a:rPr lang="en-US" altLang="zh-CN" sz="1200" dirty="0" smtClean="0"/>
              <a:t>)                    U </a:t>
            </a:r>
            <a:r>
              <a:rPr lang="zh-CN" altLang="en-US" sz="1200" dirty="0" smtClean="0"/>
              <a:t>改变</a:t>
            </a:r>
            <a:r>
              <a:rPr lang="en-US" altLang="zh-CN" sz="1200" dirty="0" smtClean="0"/>
              <a:t>(L </a:t>
            </a:r>
            <a:r>
              <a:rPr lang="zh-CN" altLang="en-US" sz="1200" dirty="0" smtClean="0"/>
              <a:t>变嘧啶</a:t>
            </a:r>
            <a:r>
              <a:rPr lang="en-US" altLang="zh-CN" sz="1200" dirty="0" smtClean="0"/>
              <a:t>)                         Q </a:t>
            </a:r>
            <a:r>
              <a:rPr lang="zh-CN" altLang="en-US" sz="1200" dirty="0" smtClean="0"/>
              <a:t>感应</a:t>
            </a:r>
            <a:r>
              <a:rPr lang="en-US" altLang="zh-CN" sz="1200" dirty="0" smtClean="0"/>
              <a:t>(T </a:t>
            </a:r>
            <a:r>
              <a:rPr lang="zh-CN" altLang="en-US" sz="1200" dirty="0" smtClean="0"/>
              <a:t>胸腺嘧啶</a:t>
            </a:r>
            <a:r>
              <a:rPr lang="en-US" altLang="zh-CN" sz="1200" dirty="0" smtClean="0"/>
              <a:t>) 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dirty="0" smtClean="0"/>
              <a:t>U </a:t>
            </a:r>
            <a:r>
              <a:rPr lang="zh-CN" altLang="en-US" dirty="0" smtClean="0"/>
              <a:t>改变</a:t>
            </a:r>
            <a:r>
              <a:rPr lang="en-US" altLang="zh-CN" dirty="0" smtClean="0"/>
              <a:t>(L </a:t>
            </a:r>
            <a:r>
              <a:rPr lang="zh-CN" altLang="en-US" dirty="0" smtClean="0"/>
              <a:t>变嘧啶</a:t>
            </a:r>
            <a:r>
              <a:rPr lang="en-US" altLang="zh-CN" dirty="0" smtClean="0"/>
              <a:t>)</a:t>
            </a:r>
            <a:r>
              <a:rPr lang="zh-CN" altLang="en-US" dirty="0" smtClean="0"/>
              <a:t>定义为 </a:t>
            </a:r>
            <a:r>
              <a:rPr lang="en-US" altLang="zh-CN" dirty="0" smtClean="0"/>
              <a:t>L the first char of Luo and Liang, Named by yaoguangluo 20201025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30212" y="357188"/>
            <a:ext cx="10976927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zh-CN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AI当前版权作品跟进</a:t>
            </a:r>
            <a:r>
              <a:rPr lang="en-US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永生苷糖肽展推导公式 </a:t>
            </a:r>
            <a:r>
              <a:rPr lang="en-US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1.2.2 </a:t>
            </a:r>
            <a:endParaRPr lang="zh-CN" altLang="zh-CN" sz="2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806" y="1051561"/>
            <a:ext cx="1123351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 </a:t>
            </a:r>
            <a:r>
              <a:rPr lang="zh-CN" altLang="en-US" dirty="0" smtClean="0"/>
              <a:t>分析</a:t>
            </a:r>
            <a:r>
              <a:rPr lang="en-US" altLang="zh-CN" dirty="0" smtClean="0"/>
              <a:t>(LTA </a:t>
            </a:r>
            <a:r>
              <a:rPr lang="zh-CN" altLang="en-US" dirty="0" smtClean="0"/>
              <a:t>变胸腺腺苷</a:t>
            </a:r>
            <a:r>
              <a:rPr lang="en-US" altLang="zh-CN" dirty="0" smtClean="0"/>
              <a:t>)  O </a:t>
            </a:r>
            <a:r>
              <a:rPr lang="zh-CN" altLang="en-US" dirty="0" smtClean="0"/>
              <a:t>操作</a:t>
            </a:r>
            <a:r>
              <a:rPr lang="en-US" altLang="zh-CN" dirty="0" smtClean="0"/>
              <a:t>(UCLA </a:t>
            </a:r>
            <a:r>
              <a:rPr lang="zh-CN" altLang="en-US" dirty="0" smtClean="0"/>
              <a:t>尿胞变腺苷</a:t>
            </a:r>
            <a:r>
              <a:rPr lang="en-US" altLang="zh-CN" dirty="0" smtClean="0"/>
              <a:t>)  P </a:t>
            </a:r>
            <a:r>
              <a:rPr lang="zh-CN" altLang="en-US" dirty="0" smtClean="0"/>
              <a:t>处理</a:t>
            </a:r>
            <a:r>
              <a:rPr lang="en-US" altLang="zh-CN" dirty="0" smtClean="0"/>
              <a:t>(UCLG </a:t>
            </a:r>
            <a:r>
              <a:rPr lang="zh-CN" altLang="en-US" dirty="0" smtClean="0"/>
              <a:t>尿胞变鸟苷</a:t>
            </a:r>
            <a:r>
              <a:rPr lang="en-US" altLang="zh-CN" dirty="0" smtClean="0"/>
              <a:t>)   M </a:t>
            </a:r>
            <a:r>
              <a:rPr lang="zh-CN" altLang="en-US" dirty="0" smtClean="0"/>
              <a:t>管理</a:t>
            </a:r>
            <a:r>
              <a:rPr lang="en-US" altLang="zh-CN" dirty="0" smtClean="0"/>
              <a:t>(GA </a:t>
            </a:r>
            <a:r>
              <a:rPr lang="zh-CN" altLang="en-US" dirty="0" smtClean="0"/>
              <a:t>鸟腺苷</a:t>
            </a:r>
            <a:r>
              <a:rPr lang="en-US" altLang="zh-CN" dirty="0" smtClean="0"/>
              <a:t>) </a:t>
            </a:r>
            <a:endParaRPr lang="en-US" altLang="zh-CN" dirty="0" smtClean="0"/>
          </a:p>
          <a:p>
            <a:r>
              <a:rPr lang="en-US" altLang="zh-CN" dirty="0" smtClean="0"/>
              <a:t>V </a:t>
            </a:r>
            <a:r>
              <a:rPr lang="zh-CN" altLang="en-US" dirty="0" smtClean="0"/>
              <a:t>感知</a:t>
            </a:r>
            <a:r>
              <a:rPr lang="en-US" altLang="zh-CN" dirty="0" smtClean="0"/>
              <a:t>(LT </a:t>
            </a:r>
            <a:r>
              <a:rPr lang="zh-CN" altLang="en-US" dirty="0" smtClean="0"/>
              <a:t>变胸腺嘌呤</a:t>
            </a:r>
            <a:r>
              <a:rPr lang="en-US" altLang="zh-CN" dirty="0" smtClean="0"/>
              <a:t>)    E </a:t>
            </a:r>
            <a:r>
              <a:rPr lang="zh-CN" altLang="en-US" dirty="0" smtClean="0"/>
              <a:t>执行</a:t>
            </a:r>
            <a:r>
              <a:rPr lang="en-US" altLang="zh-CN" dirty="0" smtClean="0"/>
              <a:t>(UCL </a:t>
            </a:r>
            <a:r>
              <a:rPr lang="zh-CN" altLang="en-US" dirty="0" smtClean="0"/>
              <a:t>尿胞变嘌呤</a:t>
            </a:r>
            <a:r>
              <a:rPr lang="en-US" altLang="zh-CN" dirty="0" smtClean="0"/>
              <a:t>)     C </a:t>
            </a:r>
            <a:r>
              <a:rPr lang="zh-CN" altLang="en-US" dirty="0" smtClean="0"/>
              <a:t>控制</a:t>
            </a:r>
            <a:r>
              <a:rPr lang="en-US" altLang="zh-CN" dirty="0" smtClean="0"/>
              <a:t>(G </a:t>
            </a:r>
            <a:r>
              <a:rPr lang="zh-CN" altLang="en-US" dirty="0" smtClean="0"/>
              <a:t>鸟嘌呤</a:t>
            </a:r>
            <a:r>
              <a:rPr lang="en-US" altLang="zh-CN" dirty="0" smtClean="0"/>
              <a:t>)                   S </a:t>
            </a:r>
            <a:r>
              <a:rPr lang="zh-CN" altLang="en-US" dirty="0" smtClean="0"/>
              <a:t>静态</a:t>
            </a:r>
            <a:r>
              <a:rPr lang="en-US" altLang="zh-CN" dirty="0" smtClean="0"/>
              <a:t>(A </a:t>
            </a:r>
            <a:r>
              <a:rPr lang="zh-CN" altLang="en-US" dirty="0" smtClean="0"/>
              <a:t>腺嘌呤</a:t>
            </a:r>
            <a:r>
              <a:rPr lang="en-US" altLang="zh-CN" dirty="0" smtClean="0"/>
              <a:t>) </a:t>
            </a:r>
            <a:endParaRPr lang="en-US" altLang="zh-CN" dirty="0" smtClean="0"/>
          </a:p>
          <a:p>
            <a:r>
              <a:rPr lang="en-US" altLang="zh-CN" dirty="0" smtClean="0"/>
              <a:t>I </a:t>
            </a:r>
            <a:r>
              <a:rPr lang="zh-CN" altLang="en-US" dirty="0" smtClean="0"/>
              <a:t>增加</a:t>
            </a:r>
            <a:r>
              <a:rPr lang="en-US" altLang="zh-CN" dirty="0" smtClean="0"/>
              <a:t>(U </a:t>
            </a:r>
            <a:r>
              <a:rPr lang="zh-CN" altLang="en-US" dirty="0" smtClean="0"/>
              <a:t>尿嘧啶</a:t>
            </a:r>
            <a:r>
              <a:rPr lang="en-US" altLang="zh-CN" dirty="0" smtClean="0"/>
              <a:t>)               D </a:t>
            </a:r>
            <a:r>
              <a:rPr lang="zh-CN" altLang="en-US" dirty="0" smtClean="0"/>
              <a:t>减少</a:t>
            </a:r>
            <a:r>
              <a:rPr lang="en-US" altLang="zh-CN" dirty="0" smtClean="0"/>
              <a:t>(C </a:t>
            </a:r>
            <a:r>
              <a:rPr lang="zh-CN" altLang="en-US" dirty="0" smtClean="0"/>
              <a:t>胞嘧啶</a:t>
            </a:r>
            <a:r>
              <a:rPr lang="en-US" altLang="zh-CN" dirty="0" smtClean="0"/>
              <a:t>)                  U </a:t>
            </a:r>
            <a:r>
              <a:rPr lang="zh-CN" altLang="en-US" dirty="0" smtClean="0"/>
              <a:t>改变</a:t>
            </a:r>
            <a:r>
              <a:rPr lang="en-US" altLang="zh-CN" dirty="0" smtClean="0"/>
              <a:t>(L </a:t>
            </a:r>
            <a:r>
              <a:rPr lang="zh-CN" altLang="en-US" dirty="0" smtClean="0"/>
              <a:t>变嘧啶</a:t>
            </a:r>
            <a:r>
              <a:rPr lang="en-US" altLang="zh-CN" dirty="0" smtClean="0"/>
              <a:t>)                   Q </a:t>
            </a:r>
            <a:r>
              <a:rPr lang="zh-CN" altLang="en-US" dirty="0" smtClean="0"/>
              <a:t>感应</a:t>
            </a:r>
            <a:r>
              <a:rPr lang="en-US" altLang="zh-CN" dirty="0" smtClean="0"/>
              <a:t>(T </a:t>
            </a:r>
            <a:r>
              <a:rPr lang="zh-CN" altLang="en-US" dirty="0" smtClean="0"/>
              <a:t>胸腺嘧啶</a:t>
            </a:r>
            <a:r>
              <a:rPr lang="en-US" altLang="zh-CN" dirty="0" smtClean="0"/>
              <a:t>) </a:t>
            </a:r>
            <a:endParaRPr lang="en-US" altLang="zh-CN" dirty="0" smtClean="0"/>
          </a:p>
          <a:p>
            <a:r>
              <a:rPr lang="zh-CN" altLang="en-US" dirty="0" smtClean="0"/>
              <a:t>永生有关 核酸成分 </a:t>
            </a:r>
            <a:r>
              <a:rPr lang="en-US" altLang="zh-CN" dirty="0" smtClean="0"/>
              <a:t>...MCI.MSI.OSU.OSI.SDI... </a:t>
            </a:r>
            <a:endParaRPr lang="en-US" altLang="zh-CN" dirty="0" smtClean="0"/>
          </a:p>
          <a:p>
            <a:r>
              <a:rPr lang="en-US" altLang="zh-CN" dirty="0" smtClean="0"/>
              <a:t>-&gt; ...GAGU.GAAU.UCLAA.UCLAAU.LACU... ,</a:t>
            </a:r>
            <a:r>
              <a:rPr lang="zh-CN" altLang="en-US" dirty="0" smtClean="0"/>
              <a:t>一种核酸永生苷糖</a:t>
            </a:r>
            <a:r>
              <a:rPr lang="en-US" altLang="zh-CN" dirty="0" smtClean="0"/>
              <a:t>, </a:t>
            </a:r>
            <a:r>
              <a:rPr lang="zh-CN" altLang="en-US" dirty="0" smtClean="0"/>
              <a:t>肿瘤增生苷糖 </a:t>
            </a:r>
            <a:endParaRPr lang="en-US" altLang="zh-CN" dirty="0" smtClean="0"/>
          </a:p>
          <a:p>
            <a:r>
              <a:rPr lang="en-US" altLang="zh-CN" dirty="0" smtClean="0"/>
              <a:t>-&gt; ...</a:t>
            </a:r>
            <a:r>
              <a:rPr lang="zh-CN" altLang="en-US" dirty="0" smtClean="0"/>
              <a:t>鸟腺苷</a:t>
            </a:r>
            <a:r>
              <a:rPr lang="en-US" altLang="zh-CN" dirty="0" smtClean="0"/>
              <a:t>-</a:t>
            </a:r>
            <a:r>
              <a:rPr lang="zh-CN" altLang="en-US" dirty="0" smtClean="0"/>
              <a:t>鸟嘌呤</a:t>
            </a:r>
            <a:r>
              <a:rPr lang="en-US" altLang="zh-CN" dirty="0" smtClean="0"/>
              <a:t>-</a:t>
            </a:r>
            <a:r>
              <a:rPr lang="zh-CN" altLang="en-US" dirty="0" smtClean="0"/>
              <a:t>尿嘧啶</a:t>
            </a:r>
            <a:r>
              <a:rPr lang="en-US" altLang="zh-CN" dirty="0" smtClean="0"/>
              <a:t>.</a:t>
            </a:r>
            <a:r>
              <a:rPr lang="zh-CN" altLang="en-US" dirty="0" smtClean="0"/>
              <a:t>鸟腺苷</a:t>
            </a:r>
            <a:r>
              <a:rPr lang="en-US" altLang="zh-CN" dirty="0" smtClean="0"/>
              <a:t>-</a:t>
            </a:r>
            <a:r>
              <a:rPr lang="zh-CN" altLang="en-US" dirty="0" smtClean="0"/>
              <a:t>腺嘌呤</a:t>
            </a:r>
            <a:r>
              <a:rPr lang="en-US" altLang="zh-CN" dirty="0" smtClean="0"/>
              <a:t>-</a:t>
            </a:r>
            <a:r>
              <a:rPr lang="zh-CN" altLang="en-US" dirty="0" smtClean="0"/>
              <a:t>尿嘧啶</a:t>
            </a:r>
            <a:r>
              <a:rPr lang="en-US" altLang="zh-CN" dirty="0" smtClean="0"/>
              <a:t>.</a:t>
            </a:r>
            <a:r>
              <a:rPr lang="zh-CN" altLang="en-US" dirty="0" smtClean="0"/>
              <a:t>尿胞变腺苷</a:t>
            </a:r>
            <a:r>
              <a:rPr lang="en-US" altLang="zh-CN" dirty="0" smtClean="0"/>
              <a:t>-</a:t>
            </a:r>
            <a:r>
              <a:rPr lang="zh-CN" altLang="en-US" dirty="0" smtClean="0"/>
              <a:t>腺嘌呤</a:t>
            </a:r>
            <a:r>
              <a:rPr lang="en-US" altLang="zh-CN" dirty="0" smtClean="0"/>
              <a:t>-</a:t>
            </a:r>
            <a:r>
              <a:rPr lang="zh-CN" altLang="en-US" dirty="0" smtClean="0"/>
              <a:t>变嘧啶</a:t>
            </a:r>
            <a:r>
              <a:rPr lang="en-US" altLang="zh-CN" dirty="0" smtClean="0"/>
              <a:t>.</a:t>
            </a:r>
            <a:r>
              <a:rPr lang="zh-CN" altLang="en-US" dirty="0" smtClean="0"/>
              <a:t>尿胞变腺苷</a:t>
            </a:r>
            <a:r>
              <a:rPr lang="en-US" altLang="zh-CN" dirty="0" smtClean="0"/>
              <a:t>-</a:t>
            </a:r>
            <a:r>
              <a:rPr lang="zh-CN" altLang="en-US" dirty="0" smtClean="0"/>
              <a:t>腺嘌呤</a:t>
            </a:r>
            <a:r>
              <a:rPr lang="en-US" altLang="zh-CN" dirty="0" smtClean="0"/>
              <a:t>-</a:t>
            </a:r>
            <a:r>
              <a:rPr lang="zh-CN" altLang="en-US" dirty="0" smtClean="0"/>
              <a:t>尿嘧啶</a:t>
            </a:r>
            <a:r>
              <a:rPr lang="en-US" altLang="zh-CN" dirty="0" smtClean="0"/>
              <a:t>.</a:t>
            </a:r>
            <a:r>
              <a:rPr lang="zh-CN" altLang="en-US" dirty="0" smtClean="0"/>
              <a:t>腺嘌呤</a:t>
            </a:r>
            <a:r>
              <a:rPr lang="en-US" altLang="zh-CN" dirty="0" smtClean="0"/>
              <a:t>-</a:t>
            </a:r>
            <a:r>
              <a:rPr lang="zh-CN" altLang="en-US" dirty="0" smtClean="0"/>
              <a:t>胞嘧啶</a:t>
            </a:r>
            <a:r>
              <a:rPr lang="en-US" altLang="zh-CN" dirty="0" smtClean="0"/>
              <a:t>-</a:t>
            </a:r>
            <a:r>
              <a:rPr lang="zh-CN" altLang="en-US" dirty="0" smtClean="0"/>
              <a:t>尿嘧啶</a:t>
            </a:r>
            <a:r>
              <a:rPr lang="en-US" altLang="zh-CN" dirty="0" smtClean="0"/>
              <a:t>... </a:t>
            </a:r>
            <a:r>
              <a:rPr lang="zh-CN" altLang="en-US" dirty="0" smtClean="0"/>
              <a:t>根据肽展公式</a:t>
            </a:r>
            <a:r>
              <a:rPr lang="en-US" altLang="zh-CN" dirty="0" smtClean="0"/>
              <a:t>1.2.2 </a:t>
            </a:r>
            <a:r>
              <a:rPr lang="zh-CN" altLang="en-US" dirty="0" smtClean="0"/>
              <a:t>分解为 为 </a:t>
            </a:r>
            <a:endParaRPr lang="en-US" altLang="zh-CN" dirty="0" smtClean="0"/>
          </a:p>
          <a:p>
            <a:r>
              <a:rPr lang="en-US" altLang="zh-CN" dirty="0" smtClean="0"/>
              <a:t>=...MCI.MSI.OSU.OSI.SDI...</a:t>
            </a:r>
            <a:endParaRPr lang="en-US" altLang="zh-CN" dirty="0" smtClean="0"/>
          </a:p>
          <a:p>
            <a:r>
              <a:rPr lang="en-US" altLang="zh-CN" dirty="0" smtClean="0"/>
              <a:t>=...IDQ-ID-I.IDQ-IQ-I.IUQ-IQ-U.IUQ-IQ-I.IQ-D-I... </a:t>
            </a:r>
            <a:endParaRPr lang="en-US" altLang="zh-CN" dirty="0" smtClean="0"/>
          </a:p>
          <a:p>
            <a:r>
              <a:rPr lang="en-US" altLang="zh-CN" dirty="0" smtClean="0"/>
              <a:t>=...I.D.Q.I.D.I.I.D.Q.I.Q.I.I.U.Q.I.Q.U.I.U.Q.I.Q.I.I.Q.D.I... </a:t>
            </a:r>
            <a:r>
              <a:rPr lang="zh-CN" altLang="en-US" dirty="0" smtClean="0"/>
              <a:t>根据肽增公式</a:t>
            </a:r>
            <a:r>
              <a:rPr lang="en-US" altLang="zh-CN" dirty="0" smtClean="0"/>
              <a:t>1.2.2 </a:t>
            </a:r>
            <a:r>
              <a:rPr lang="zh-CN" altLang="en-US" dirty="0" smtClean="0"/>
              <a:t>聚合为 </a:t>
            </a:r>
            <a:endParaRPr lang="en-US" altLang="zh-CN" dirty="0" smtClean="0"/>
          </a:p>
          <a:p>
            <a:r>
              <a:rPr lang="en-US" altLang="zh-CN" dirty="0" smtClean="0"/>
              <a:t>=...C.Q.C.I.C.Q.S.I.I.U.Q.S.U.I.U.Q.S.I.S.D.I... </a:t>
            </a:r>
            <a:endParaRPr lang="en-US" altLang="zh-CN" dirty="0" smtClean="0"/>
          </a:p>
          <a:p>
            <a:r>
              <a:rPr lang="en-US" altLang="zh-CN" dirty="0" smtClean="0"/>
              <a:t>=...C.Q.C.I.C.Q.S.I.P.S.U.P.S.I.S.D.I... </a:t>
            </a:r>
            <a:endParaRPr lang="en-US" altLang="zh-CN" dirty="0" smtClean="0"/>
          </a:p>
          <a:p>
            <a:r>
              <a:rPr lang="en-US" altLang="zh-CN" dirty="0" smtClean="0"/>
              <a:t>=...CQ.CI.CQ.SI.PSU.PSI.SDI... </a:t>
            </a:r>
            <a:r>
              <a:rPr lang="zh-CN" altLang="en-US" dirty="0" smtClean="0"/>
              <a:t>完美变换过程 全程透明 </a:t>
            </a:r>
            <a:endParaRPr lang="en-US" altLang="zh-CN" dirty="0" smtClean="0"/>
          </a:p>
          <a:p>
            <a:r>
              <a:rPr lang="zh-CN" altLang="en-US" dirty="0" smtClean="0"/>
              <a:t>论证结果</a:t>
            </a:r>
            <a:r>
              <a:rPr lang="en-US" altLang="zh-CN" dirty="0" smtClean="0"/>
              <a:t>:</a:t>
            </a:r>
            <a:r>
              <a:rPr lang="zh-CN" altLang="en-US" dirty="0" smtClean="0"/>
              <a:t>永生苷糖</a:t>
            </a:r>
            <a:r>
              <a:rPr lang="en-US" altLang="zh-CN" dirty="0" smtClean="0"/>
              <a:t>, </a:t>
            </a:r>
            <a:r>
              <a:rPr lang="zh-CN" altLang="en-US" dirty="0" smtClean="0"/>
              <a:t>肿瘤增生苷糖核酸成分 可以转换为 控制执行 静态胞嘧啶增加 </a:t>
            </a:r>
            <a:r>
              <a:rPr lang="en-US" altLang="zh-CN" dirty="0" smtClean="0"/>
              <a:t>(SDI) </a:t>
            </a:r>
            <a:r>
              <a:rPr lang="zh-CN" altLang="en-US" dirty="0" smtClean="0"/>
              <a:t>论证人</a:t>
            </a:r>
            <a:r>
              <a:rPr lang="en-US" altLang="zh-CN" dirty="0" smtClean="0"/>
              <a:t>: </a:t>
            </a:r>
            <a:r>
              <a:rPr lang="zh-CN" altLang="en-US" dirty="0" smtClean="0"/>
              <a:t>罗瑶光 </a:t>
            </a:r>
            <a:r>
              <a:rPr lang="en-US" altLang="zh-CN" dirty="0" smtClean="0"/>
              <a:t>2020-10-27 11:37 AM</a:t>
            </a:r>
            <a:endParaRPr lang="en-US" altLang="zh-CN" dirty="0" smtClean="0"/>
          </a:p>
          <a:p>
            <a:endParaRPr lang="en-US" altLang="zh-CN" sz="1200" dirty="0" smtClean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30212" y="357188"/>
            <a:ext cx="10976927" cy="492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zh-CN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AI当前版权作品跟进</a:t>
            </a:r>
            <a:r>
              <a:rPr lang="en-US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永生苷糖肽展推导公式 </a:t>
            </a:r>
            <a:r>
              <a:rPr lang="en-US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1.2.2</a:t>
            </a:r>
            <a:endParaRPr lang="zh-CN" altLang="zh-CN" sz="2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5096" y="982981"/>
            <a:ext cx="112335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现在用跟进算法 进行</a:t>
            </a:r>
            <a:r>
              <a:rPr lang="en-US" altLang="zh-CN" dirty="0" smtClean="0"/>
              <a:t>2 </a:t>
            </a:r>
            <a:r>
              <a:rPr lang="zh-CN" altLang="en-US" dirty="0" smtClean="0"/>
              <a:t>次推导论证如下 永生有关 核酸成分 </a:t>
            </a:r>
            <a:r>
              <a:rPr lang="en-US" altLang="zh-CN" dirty="0" smtClean="0"/>
              <a:t>...MCI.MSI.OSU.OSI.SDI... </a:t>
            </a:r>
            <a:endParaRPr lang="en-US" altLang="zh-CN" dirty="0" smtClean="0"/>
          </a:p>
          <a:p>
            <a:r>
              <a:rPr lang="en-US" altLang="zh-CN" dirty="0" smtClean="0"/>
              <a:t>-&gt; ...GAGU.GAAU.UCLAA.UCLAAU.LACU... ,</a:t>
            </a:r>
            <a:r>
              <a:rPr lang="zh-CN" altLang="en-US" dirty="0" smtClean="0"/>
              <a:t>一种核酸永生苷糖</a:t>
            </a:r>
            <a:r>
              <a:rPr lang="en-US" altLang="zh-CN" dirty="0" smtClean="0"/>
              <a:t>, </a:t>
            </a:r>
            <a:r>
              <a:rPr lang="zh-CN" altLang="en-US" dirty="0" smtClean="0"/>
              <a:t>肿瘤增生苷糖 </a:t>
            </a:r>
            <a:endParaRPr lang="en-US" altLang="zh-CN" dirty="0" smtClean="0"/>
          </a:p>
          <a:p>
            <a:r>
              <a:rPr lang="en-US" altLang="zh-CN" dirty="0" smtClean="0"/>
              <a:t>-&gt; ...</a:t>
            </a:r>
            <a:r>
              <a:rPr lang="zh-CN" altLang="en-US" dirty="0" smtClean="0"/>
              <a:t>鸟腺苷</a:t>
            </a:r>
            <a:r>
              <a:rPr lang="en-US" altLang="zh-CN" dirty="0" smtClean="0"/>
              <a:t>-</a:t>
            </a:r>
            <a:r>
              <a:rPr lang="zh-CN" altLang="en-US" dirty="0" smtClean="0"/>
              <a:t>鸟嘌呤</a:t>
            </a:r>
            <a:r>
              <a:rPr lang="en-US" altLang="zh-CN" dirty="0" smtClean="0"/>
              <a:t>-</a:t>
            </a:r>
            <a:r>
              <a:rPr lang="zh-CN" altLang="en-US" dirty="0" smtClean="0"/>
              <a:t>尿嘧啶</a:t>
            </a:r>
            <a:r>
              <a:rPr lang="en-US" altLang="zh-CN" dirty="0" smtClean="0"/>
              <a:t>.</a:t>
            </a:r>
            <a:r>
              <a:rPr lang="zh-CN" altLang="en-US" dirty="0" smtClean="0"/>
              <a:t>鸟腺苷</a:t>
            </a:r>
            <a:r>
              <a:rPr lang="en-US" altLang="zh-CN" dirty="0" smtClean="0"/>
              <a:t>-</a:t>
            </a:r>
            <a:r>
              <a:rPr lang="zh-CN" altLang="en-US" dirty="0" smtClean="0"/>
              <a:t>腺嘌呤</a:t>
            </a:r>
            <a:r>
              <a:rPr lang="en-US" altLang="zh-CN" dirty="0" smtClean="0"/>
              <a:t>-</a:t>
            </a:r>
            <a:r>
              <a:rPr lang="zh-CN" altLang="en-US" dirty="0" smtClean="0"/>
              <a:t>尿嘧啶</a:t>
            </a:r>
            <a:r>
              <a:rPr lang="en-US" altLang="zh-CN" dirty="0" smtClean="0"/>
              <a:t>.</a:t>
            </a:r>
            <a:r>
              <a:rPr lang="zh-CN" altLang="en-US" dirty="0" smtClean="0"/>
              <a:t>尿胞变腺苷</a:t>
            </a:r>
            <a:r>
              <a:rPr lang="en-US" altLang="zh-CN" dirty="0" smtClean="0"/>
              <a:t>-</a:t>
            </a:r>
            <a:r>
              <a:rPr lang="zh-CN" altLang="en-US" dirty="0" smtClean="0"/>
              <a:t>腺嘌呤</a:t>
            </a:r>
            <a:r>
              <a:rPr lang="en-US" altLang="zh-CN" dirty="0" smtClean="0"/>
              <a:t>-</a:t>
            </a:r>
            <a:r>
              <a:rPr lang="zh-CN" altLang="en-US" dirty="0" smtClean="0"/>
              <a:t>变嘧啶</a:t>
            </a:r>
            <a:r>
              <a:rPr lang="en-US" altLang="zh-CN" dirty="0" smtClean="0"/>
              <a:t>.</a:t>
            </a:r>
            <a:r>
              <a:rPr lang="zh-CN" altLang="en-US" dirty="0" smtClean="0"/>
              <a:t>尿胞变腺苷</a:t>
            </a:r>
            <a:r>
              <a:rPr lang="en-US" altLang="zh-CN" dirty="0" smtClean="0"/>
              <a:t>-</a:t>
            </a:r>
            <a:r>
              <a:rPr lang="zh-CN" altLang="en-US" dirty="0" smtClean="0"/>
              <a:t>腺嘌呤</a:t>
            </a:r>
            <a:r>
              <a:rPr lang="en-US" altLang="zh-CN" dirty="0" smtClean="0"/>
              <a:t>-</a:t>
            </a:r>
            <a:r>
              <a:rPr lang="zh-CN" altLang="en-US" dirty="0" smtClean="0"/>
              <a:t>尿嘧啶</a:t>
            </a:r>
            <a:r>
              <a:rPr lang="en-US" altLang="zh-CN" dirty="0" smtClean="0"/>
              <a:t>.</a:t>
            </a:r>
            <a:r>
              <a:rPr lang="zh-CN" altLang="en-US" dirty="0" smtClean="0"/>
              <a:t>腺嘌呤</a:t>
            </a:r>
            <a:r>
              <a:rPr lang="en-US" altLang="zh-CN" dirty="0" smtClean="0"/>
              <a:t>-</a:t>
            </a:r>
            <a:r>
              <a:rPr lang="zh-CN" altLang="en-US" dirty="0" smtClean="0"/>
              <a:t>胞嘧啶</a:t>
            </a:r>
            <a:r>
              <a:rPr lang="en-US" altLang="zh-CN" dirty="0" smtClean="0"/>
              <a:t>-</a:t>
            </a:r>
            <a:r>
              <a:rPr lang="zh-CN" altLang="en-US" dirty="0" smtClean="0"/>
              <a:t>尿嘧啶</a:t>
            </a:r>
            <a:r>
              <a:rPr lang="en-US" altLang="zh-CN" dirty="0" smtClean="0"/>
              <a:t>... </a:t>
            </a:r>
            <a:r>
              <a:rPr lang="zh-CN" altLang="en-US" dirty="0" smtClean="0"/>
              <a:t>再次根据肽展公式</a:t>
            </a:r>
            <a:r>
              <a:rPr lang="en-US" altLang="zh-CN" dirty="0" smtClean="0"/>
              <a:t>1.2.2 </a:t>
            </a:r>
            <a:r>
              <a:rPr lang="zh-CN" altLang="en-US" dirty="0" smtClean="0"/>
              <a:t>分解为 为 </a:t>
            </a:r>
            <a:r>
              <a:rPr lang="en-US" altLang="zh-CN" dirty="0" smtClean="0"/>
              <a:t>=...MCI.MSI.OSU.OSI.SDI... </a:t>
            </a:r>
            <a:endParaRPr lang="en-US" altLang="zh-CN" dirty="0" smtClean="0"/>
          </a:p>
          <a:p>
            <a:r>
              <a:rPr lang="zh-CN" altLang="en-US" dirty="0" smtClean="0"/>
              <a:t>分解</a:t>
            </a:r>
            <a:r>
              <a:rPr lang="en-US" altLang="zh-CN" dirty="0" smtClean="0"/>
              <a:t>1 =...CS-ID-I.CS-IQ-I.ES-IQ-U.ES-IQ-I.IQ-D-I... </a:t>
            </a:r>
            <a:endParaRPr lang="en-US" altLang="zh-CN" dirty="0" smtClean="0"/>
          </a:p>
          <a:p>
            <a:r>
              <a:rPr lang="zh-CN" altLang="en-US" dirty="0" smtClean="0"/>
              <a:t>分解</a:t>
            </a:r>
            <a:r>
              <a:rPr lang="en-US" altLang="zh-CN" dirty="0" smtClean="0"/>
              <a:t>E= IU =1...CS-ID-I.CS-IQ-I.IUS-IQ-U.IUS-IQ-I.IQ-D-I... </a:t>
            </a:r>
            <a:endParaRPr lang="en-US" altLang="zh-CN" dirty="0" smtClean="0"/>
          </a:p>
          <a:p>
            <a:r>
              <a:rPr lang="zh-CN" altLang="en-US" dirty="0" smtClean="0"/>
              <a:t>分解</a:t>
            </a:r>
            <a:r>
              <a:rPr lang="en-US" altLang="zh-CN" dirty="0" smtClean="0"/>
              <a:t>S= IQ =1.1...IDIQ-ID-I.IDIQ-IQ-I.IUIQ-IQ-U.IUIQ-IQ-I.IQ-D-I... </a:t>
            </a:r>
            <a:endParaRPr lang="en-US" altLang="zh-CN" dirty="0" smtClean="0"/>
          </a:p>
          <a:p>
            <a:r>
              <a:rPr lang="en-US" altLang="zh-CN" dirty="0" smtClean="0"/>
              <a:t>=1.1...I.D.I.Q.I.D.I.I.D.I.Q.I.Q.I.I.U.I.Q.I.Q.U.I.U.I.Q.I.Q.I.I.Q.D.I... </a:t>
            </a:r>
            <a:endParaRPr lang="en-US" altLang="zh-CN" dirty="0" smtClean="0"/>
          </a:p>
          <a:p>
            <a:r>
              <a:rPr lang="en-US" altLang="zh-CN" dirty="0" smtClean="0"/>
              <a:t>=1.1...MCI.MSI.OSU.OSI.SDI... </a:t>
            </a:r>
            <a:endParaRPr lang="en-US" altLang="zh-CN" dirty="0" smtClean="0"/>
          </a:p>
          <a:p>
            <a:r>
              <a:rPr lang="zh-CN" altLang="en-US" dirty="0" smtClean="0"/>
              <a:t>解</a:t>
            </a:r>
            <a:r>
              <a:rPr lang="en-US" altLang="zh-CN" dirty="0" smtClean="0"/>
              <a:t>S= I =1.2...IDI-ID-I.IDI-IQ-I.IUI-IQ-U.IUI-IQ-I.IQ-D-I... </a:t>
            </a:r>
            <a:endParaRPr lang="en-US" altLang="zh-CN" dirty="0" smtClean="0"/>
          </a:p>
          <a:p>
            <a:r>
              <a:rPr lang="en-US" altLang="zh-CN" dirty="0" smtClean="0"/>
              <a:t>=1.2...IDIIDIIDIIQIIUIIQUIUIIQIIQDI... </a:t>
            </a:r>
            <a:endParaRPr lang="en-US" altLang="zh-CN" dirty="0" smtClean="0"/>
          </a:p>
          <a:p>
            <a:r>
              <a:rPr lang="en-US" altLang="zh-CN" dirty="0" smtClean="0"/>
              <a:t>=1.2...ID.I.ID.I.ID.I.IQ.I.IU.I.IQ.U.IU.I.IQ.I.IQ.DI... </a:t>
            </a:r>
            <a:endParaRPr lang="en-US" altLang="zh-CN" dirty="0" smtClean="0"/>
          </a:p>
          <a:p>
            <a:r>
              <a:rPr lang="en-US" altLang="zh-CN" dirty="0" smtClean="0"/>
              <a:t>=1.2...C.I.C.I.C.I.S.I.E.I.S.U.E.I.S.I.S.DI...</a:t>
            </a:r>
            <a:endParaRPr lang="en-US" altLang="zh-CN" dirty="0" smtClean="0"/>
          </a:p>
          <a:p>
            <a:r>
              <a:rPr lang="en-US" altLang="zh-CN" dirty="0" smtClean="0"/>
              <a:t>=1.2...CI.CI.CI.SI.EI.SU.EI.SI.SDI... =</a:t>
            </a:r>
            <a:r>
              <a:rPr lang="zh-CN" altLang="en-US" dirty="0" smtClean="0"/>
              <a:t>活性 </a:t>
            </a:r>
            <a:endParaRPr lang="en-US" altLang="zh-CN" dirty="0" smtClean="0"/>
          </a:p>
          <a:p>
            <a:r>
              <a:rPr lang="zh-CN" altLang="en-US" dirty="0" smtClean="0"/>
              <a:t>解</a:t>
            </a:r>
            <a:r>
              <a:rPr lang="en-US" altLang="zh-CN" dirty="0" smtClean="0"/>
              <a:t>S= Q =1.3...IDQ-ID-I.IDQ-IQ-I.IUQ-IQ-U.IUQ-IQ-I.IQ-D-I... </a:t>
            </a:r>
            <a:endParaRPr lang="en-US" altLang="zh-CN" dirty="0" smtClean="0"/>
          </a:p>
          <a:p>
            <a:r>
              <a:rPr lang="en-US" altLang="zh-CN" dirty="0" smtClean="0"/>
              <a:t>=1.3...C.Q.C.I.C.Q.S.I.I.V.S.U.I.V.S.I.S.D.I... </a:t>
            </a:r>
            <a:endParaRPr lang="en-US" altLang="zh-CN" dirty="0" smtClean="0"/>
          </a:p>
          <a:p>
            <a:r>
              <a:rPr lang="en-US" altLang="zh-CN" dirty="0" smtClean="0"/>
              <a:t>=1.3...C.Q.C.I.C.Q.S.I.I.VS.U.I.VS.I.S.D.I... </a:t>
            </a:r>
            <a:endParaRPr lang="en-US" altLang="zh-CN" dirty="0" smtClean="0"/>
          </a:p>
          <a:p>
            <a:r>
              <a:rPr lang="en-US" altLang="zh-CN" dirty="0" smtClean="0"/>
              <a:t>=1.3...CQ.CI.CQ.SI.IAU.IA.ISD.I... </a:t>
            </a:r>
            <a:endParaRPr lang="en-US" altLang="zh-CN" dirty="0" smtClean="0"/>
          </a:p>
          <a:p>
            <a:r>
              <a:rPr lang="en-US" altLang="zh-CN" dirty="0" smtClean="0"/>
              <a:t>=IAU </a:t>
            </a:r>
            <a:r>
              <a:rPr lang="zh-CN" altLang="en-US" dirty="0" smtClean="0"/>
              <a:t>变胸腺腺苷发育</a:t>
            </a:r>
            <a:r>
              <a:rPr lang="en-US" altLang="zh-CN" dirty="0" smtClean="0"/>
              <a:t>, I</a:t>
            </a:r>
            <a:r>
              <a:rPr lang="zh-CN" altLang="en-US" dirty="0" smtClean="0"/>
              <a:t>代谢</a:t>
            </a:r>
            <a:r>
              <a:rPr lang="en-US" altLang="zh-CN" dirty="0" smtClean="0"/>
              <a:t>, L</a:t>
            </a:r>
            <a:r>
              <a:rPr lang="zh-CN" altLang="en-US" dirty="0" smtClean="0"/>
              <a:t>变嘧啶 合成过程 </a:t>
            </a:r>
            <a:endParaRPr lang="en-US" altLang="zh-CN" dirty="0" smtClean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30212" y="357188"/>
            <a:ext cx="10976927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zh-CN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AI当前版权作品跟进</a:t>
            </a:r>
            <a:r>
              <a:rPr lang="en-US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永生苷糖肽展推导公式 </a:t>
            </a:r>
            <a:r>
              <a:rPr lang="en-US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1.2.2 </a:t>
            </a:r>
            <a:endParaRPr lang="zh-CN" altLang="zh-CN" sz="2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666" y="994411"/>
            <a:ext cx="114163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分解</a:t>
            </a:r>
            <a:r>
              <a:rPr lang="en-US" altLang="zh-CN" dirty="0" smtClean="0"/>
              <a:t>2 =...CS-ID-I.CS-IQ-I.ES-IQ-U.ES-IQ-I.IQ-D-I... </a:t>
            </a:r>
            <a:endParaRPr lang="en-US" altLang="zh-CN" dirty="0" smtClean="0"/>
          </a:p>
          <a:p>
            <a:r>
              <a:rPr lang="zh-CN" altLang="en-US" dirty="0" smtClean="0"/>
              <a:t>分解</a:t>
            </a:r>
            <a:r>
              <a:rPr lang="en-US" altLang="zh-CN" dirty="0" smtClean="0"/>
              <a:t>E= DU =2...CS-ID-I.CS-IQ-I.DUS-IQ-U.DUS-IQ-I.IQ-D-I... </a:t>
            </a:r>
            <a:endParaRPr lang="en-US" altLang="zh-CN" dirty="0" smtClean="0"/>
          </a:p>
          <a:p>
            <a:r>
              <a:rPr lang="zh-CN" altLang="en-US" dirty="0" smtClean="0"/>
              <a:t>分解</a:t>
            </a:r>
            <a:r>
              <a:rPr lang="en-US" altLang="zh-CN" dirty="0" smtClean="0"/>
              <a:t>S= IQ =2.1...IDIQ-ID-I.IDIQ-IQ-I.DUIQ-IQ-U.DUIQ-IQ-I.IQ-D-I... =</a:t>
            </a:r>
            <a:r>
              <a:rPr lang="zh-CN" altLang="en-US" dirty="0" smtClean="0"/>
              <a:t>略</a:t>
            </a:r>
            <a:r>
              <a:rPr lang="en-US" altLang="zh-CN" dirty="0" smtClean="0"/>
              <a:t>. </a:t>
            </a:r>
            <a:endParaRPr lang="en-US" altLang="zh-CN" dirty="0" smtClean="0"/>
          </a:p>
          <a:p>
            <a:r>
              <a:rPr lang="zh-CN" altLang="en-US" dirty="0" smtClean="0"/>
              <a:t>分解</a:t>
            </a:r>
            <a:r>
              <a:rPr lang="en-US" altLang="zh-CN" dirty="0" smtClean="0"/>
              <a:t>S= I =2.2...IDI-ID-I.IDI-IQ-I.DUI-IQ-U.DUI-IQ-I.IQ-D-I... </a:t>
            </a:r>
            <a:endParaRPr lang="en-US" altLang="zh-CN" dirty="0" smtClean="0"/>
          </a:p>
          <a:p>
            <a:r>
              <a:rPr lang="en-US" altLang="zh-CN" dirty="0" smtClean="0"/>
              <a:t>=2.2...I.D.I.I.D.I.I.D.I.I.Q.I.D.U.I.I.Q.U.D.U.I.I.Q.I.I.Q.D.I... </a:t>
            </a:r>
            <a:endParaRPr lang="en-US" altLang="zh-CN" dirty="0" smtClean="0"/>
          </a:p>
          <a:p>
            <a:r>
              <a:rPr lang="en-US" altLang="zh-CN" dirty="0" smtClean="0"/>
              <a:t>=2.2...ID.I.ID.I.ID.I.IQ.ID.U.I.IQ.U.D.U.I.IQ.I.IQ.D.I... </a:t>
            </a:r>
            <a:endParaRPr lang="en-US" altLang="zh-CN" dirty="0" smtClean="0"/>
          </a:p>
          <a:p>
            <a:r>
              <a:rPr lang="en-US" altLang="zh-CN" dirty="0" smtClean="0"/>
              <a:t>=2.2...C.I.C.I.C.I.S.C.U.I.S.U.D.U.I.S.I.S.D.I... </a:t>
            </a:r>
            <a:endParaRPr lang="en-US" altLang="zh-CN" dirty="0" smtClean="0"/>
          </a:p>
          <a:p>
            <a:r>
              <a:rPr lang="en-US" altLang="zh-CN" dirty="0" smtClean="0"/>
              <a:t>=2.2...CI.CI.CIS.CUI.SUD.UIS.ISD.I...</a:t>
            </a:r>
            <a:endParaRPr lang="en-US" altLang="zh-CN" dirty="0" smtClean="0"/>
          </a:p>
          <a:p>
            <a:r>
              <a:rPr lang="en-US" altLang="zh-CN" dirty="0" smtClean="0"/>
              <a:t>=ISD</a:t>
            </a:r>
            <a:r>
              <a:rPr lang="zh-CN" altLang="en-US" dirty="0" smtClean="0"/>
              <a:t>增加静态删除</a:t>
            </a:r>
            <a:r>
              <a:rPr lang="en-US" altLang="zh-CN" dirty="0" smtClean="0"/>
              <a:t>, I</a:t>
            </a:r>
            <a:r>
              <a:rPr lang="zh-CN" altLang="en-US" dirty="0" smtClean="0"/>
              <a:t>代谢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分解</a:t>
            </a:r>
            <a:r>
              <a:rPr lang="en-US" altLang="zh-CN" dirty="0" smtClean="0"/>
              <a:t>S= Q =2.3...IDQ-ID-I.IDQ-IQ-I.DUQ-IQ-U.DUQ-IQ-I.IQ-D-I... </a:t>
            </a:r>
            <a:endParaRPr lang="en-US" altLang="zh-CN" dirty="0" smtClean="0"/>
          </a:p>
          <a:p>
            <a:r>
              <a:rPr lang="en-US" altLang="zh-CN" dirty="0" smtClean="0"/>
              <a:t>=2.3...I.D.Q.I.D.I.I.D.Q.I.Q.I.D.U.Q.I.Q.U.D.U.Q.I.Q.I.I.Q.D.I... </a:t>
            </a:r>
            <a:endParaRPr lang="en-US" altLang="zh-CN" dirty="0" smtClean="0"/>
          </a:p>
          <a:p>
            <a:r>
              <a:rPr lang="en-US" altLang="zh-CN" dirty="0" smtClean="0"/>
              <a:t>=2.3...ID.Q.ID.I.ID.Q.IQ.ID.UQ.IQ.U.D.UQ.IQ.I.IQ.D.I... </a:t>
            </a:r>
            <a:endParaRPr lang="en-US" altLang="zh-CN" dirty="0" smtClean="0"/>
          </a:p>
          <a:p>
            <a:r>
              <a:rPr lang="en-US" altLang="zh-CN" dirty="0" smtClean="0"/>
              <a:t>=2.3...C.Q.C.I.C.Q.S.C.V.S.U.D.V.S.I.S.D.I... </a:t>
            </a:r>
            <a:endParaRPr lang="en-US" altLang="zh-CN" dirty="0" smtClean="0"/>
          </a:p>
          <a:p>
            <a:r>
              <a:rPr lang="en-US" altLang="zh-CN" dirty="0" smtClean="0"/>
              <a:t>=2.3...C.Q.C.I.C.Q.S.C.VS.U.D.VS.I.S.D.I... </a:t>
            </a:r>
            <a:endParaRPr lang="en-US" altLang="zh-CN" dirty="0" smtClean="0"/>
          </a:p>
          <a:p>
            <a:r>
              <a:rPr lang="en-US" altLang="zh-CN" dirty="0" smtClean="0"/>
              <a:t>=2.3...C.Q.C.I.C.Q.S.C.A.U.D.A.I.S.D.I... </a:t>
            </a:r>
            <a:endParaRPr lang="en-US" altLang="zh-CN" dirty="0" smtClean="0"/>
          </a:p>
          <a:p>
            <a:r>
              <a:rPr lang="en-US" altLang="zh-CN" dirty="0" smtClean="0"/>
              <a:t>=2.3...CQ.CI.CQ.SCA.UDA.ISD.I... </a:t>
            </a:r>
            <a:endParaRPr lang="en-US" altLang="zh-CN" dirty="0" smtClean="0"/>
          </a:p>
          <a:p>
            <a:r>
              <a:rPr lang="en-US" altLang="zh-CN" dirty="0" smtClean="0"/>
              <a:t>=SCA UDA </a:t>
            </a:r>
            <a:r>
              <a:rPr lang="zh-CN" altLang="en-US" dirty="0" smtClean="0"/>
              <a:t>变胸腺腺苷代谢</a:t>
            </a:r>
            <a:r>
              <a:rPr lang="en-US" altLang="zh-CN" dirty="0" smtClean="0"/>
              <a:t>,ISD</a:t>
            </a:r>
            <a:r>
              <a:rPr lang="zh-CN" altLang="en-US" dirty="0" smtClean="0"/>
              <a:t>生成静态嘧胞啶</a:t>
            </a:r>
            <a:r>
              <a:rPr lang="en-US" altLang="zh-CN" dirty="0" smtClean="0"/>
              <a:t>, I</a:t>
            </a:r>
            <a:r>
              <a:rPr lang="zh-CN" altLang="en-US" dirty="0" smtClean="0"/>
              <a:t>代谢 根据肽增公式</a:t>
            </a:r>
            <a:r>
              <a:rPr lang="en-US" altLang="zh-CN" dirty="0" smtClean="0"/>
              <a:t>1.2.2 </a:t>
            </a:r>
            <a:r>
              <a:rPr lang="zh-CN" altLang="en-US" dirty="0" smtClean="0"/>
              <a:t>聚合为 完美变换过程 全程透明 </a:t>
            </a:r>
            <a:endParaRPr lang="en-US" altLang="zh-CN" dirty="0" smtClean="0"/>
          </a:p>
          <a:p>
            <a:r>
              <a:rPr lang="zh-CN" altLang="en-US" dirty="0" smtClean="0"/>
              <a:t>论证结果</a:t>
            </a:r>
            <a:r>
              <a:rPr lang="en-US" altLang="zh-CN" dirty="0" smtClean="0"/>
              <a:t>:</a:t>
            </a:r>
            <a:r>
              <a:rPr lang="zh-CN" altLang="en-US" dirty="0" smtClean="0"/>
              <a:t>永生苷糖</a:t>
            </a:r>
            <a:r>
              <a:rPr lang="en-US" altLang="zh-CN" dirty="0" smtClean="0"/>
              <a:t>, </a:t>
            </a:r>
            <a:r>
              <a:rPr lang="zh-CN" altLang="en-US" dirty="0" smtClean="0"/>
              <a:t>肿瘤增生苷糖核酸成分 可以转换为 控制执行 静态胞嘧啶增加 </a:t>
            </a:r>
            <a:r>
              <a:rPr lang="en-US" altLang="zh-CN" dirty="0" smtClean="0"/>
              <a:t>(SDI) </a:t>
            </a:r>
            <a:r>
              <a:rPr lang="zh-CN" altLang="en-US" dirty="0" smtClean="0"/>
              <a:t>论证人</a:t>
            </a:r>
            <a:r>
              <a:rPr lang="en-US" altLang="zh-CN" dirty="0" smtClean="0"/>
              <a:t>: </a:t>
            </a:r>
            <a:r>
              <a:rPr lang="zh-CN" altLang="en-US" dirty="0" smtClean="0"/>
              <a:t>罗瑶光 </a:t>
            </a:r>
            <a:r>
              <a:rPr lang="en-US" altLang="zh-CN" dirty="0" smtClean="0"/>
              <a:t>2020-10-27 11:37 AM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560" y="466090"/>
            <a:ext cx="1161288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...MSI.OCU.OCI.PCU.PCI...</a:t>
            </a:r>
            <a:endParaRPr lang="en-US" altLang="zh-CN" sz="1200" dirty="0" smtClean="0"/>
          </a:p>
          <a:p>
            <a:r>
              <a:rPr lang="en-US" altLang="zh-CN" sz="1200" dirty="0" smtClean="0"/>
              <a:t>...GAAU.UCLAGL.UCLAGU.UCLGGL.UCLGGU...</a:t>
            </a:r>
            <a:r>
              <a:rPr lang="zh-CN" altLang="en-US" sz="1200" dirty="0" smtClean="0"/>
              <a:t>一种核酸抑制新冠苷糖</a:t>
            </a:r>
            <a:endParaRPr lang="zh-CN" altLang="en-US" sz="1200" dirty="0" smtClean="0"/>
          </a:p>
          <a:p>
            <a:r>
              <a:rPr lang="en-US" altLang="zh-CN" sz="1200" dirty="0" smtClean="0"/>
              <a:t>...</a:t>
            </a:r>
            <a:r>
              <a:rPr lang="zh-CN" altLang="en-US" sz="1200" dirty="0" smtClean="0"/>
              <a:t>鸟腺苷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腺嘌呤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尿嘧啶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尿胞变腺苷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鸟嘌呤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变嘧啶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尿胞变腺苷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鸟嘌呤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尿嘧啶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尿胞变鸟苷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鸟嘌呤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变嘧啶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尿胞变鸟苷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鸟嘌呤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尿嘧啶</a:t>
            </a:r>
            <a:r>
              <a:rPr lang="en-US" altLang="zh-CN" sz="1200" dirty="0" smtClean="0"/>
              <a:t>...</a:t>
            </a:r>
            <a:endParaRPr lang="en-US" altLang="zh-CN" sz="1200" dirty="0" smtClean="0"/>
          </a:p>
          <a:p>
            <a:r>
              <a:rPr lang="en-US" altLang="zh-CN" sz="1200" dirty="0" smtClean="0"/>
              <a:t>...MSI.OCU.OCI.PCU.PCI...</a:t>
            </a:r>
            <a:endParaRPr lang="en-US" altLang="zh-CN" sz="1200" dirty="0" smtClean="0"/>
          </a:p>
          <a:p>
            <a:r>
              <a:rPr lang="zh-CN" altLang="en-US" sz="1200" dirty="0" smtClean="0"/>
              <a:t>仅仅做不饱和分解聚合的肽展计算为</a:t>
            </a:r>
            <a:r>
              <a:rPr lang="en-US" altLang="zh-CN" sz="1200" dirty="0" smtClean="0"/>
              <a:t>:</a:t>
            </a:r>
            <a:endParaRPr lang="en-US" altLang="zh-CN" sz="1200" dirty="0" smtClean="0"/>
          </a:p>
          <a:p>
            <a:r>
              <a:rPr lang="en-US" altLang="zh-CN" sz="1200" dirty="0" smtClean="0"/>
              <a:t>...M.S.I.O.C.U.O.C.I.P.C.U.P.C.I...</a:t>
            </a:r>
            <a:endParaRPr lang="en-US" altLang="zh-CN" sz="1200" dirty="0" smtClean="0"/>
          </a:p>
          <a:p>
            <a:r>
              <a:rPr lang="en-US" altLang="zh-CN" sz="1200" dirty="0" smtClean="0"/>
              <a:t>...CS.S.I.ES.C.U.ES.C.I.EC.C.U.EC.C.I...</a:t>
            </a:r>
            <a:endParaRPr lang="en-US" altLang="zh-CN" sz="1200" dirty="0" smtClean="0"/>
          </a:p>
          <a:p>
            <a:r>
              <a:rPr lang="en-US" altLang="zh-CN" sz="1200" dirty="0" smtClean="0"/>
              <a:t>1 E=IU</a:t>
            </a:r>
            <a:endParaRPr lang="en-US" altLang="zh-CN" sz="1200" dirty="0" smtClean="0"/>
          </a:p>
          <a:p>
            <a:r>
              <a:rPr lang="en-US" altLang="zh-CN" sz="1200" dirty="0" smtClean="0"/>
              <a:t>...CS.S.I.IUS.C.U.IUS.C.I.IUC.C.U.IUC.C.I...</a:t>
            </a:r>
            <a:endParaRPr lang="en-US" altLang="zh-CN" sz="1200" dirty="0" smtClean="0"/>
          </a:p>
          <a:p>
            <a:r>
              <a:rPr lang="en-US" altLang="zh-CN" sz="1200" dirty="0" smtClean="0"/>
              <a:t>S=I</a:t>
            </a:r>
            <a:endParaRPr lang="en-US" altLang="zh-CN" sz="1200" dirty="0" smtClean="0"/>
          </a:p>
          <a:p>
            <a:r>
              <a:rPr lang="en-US" altLang="zh-CN" sz="1200" dirty="0" smtClean="0"/>
              <a:t>...CI.I.I.IUI.C.U.IUI.C.I.IUC.C.U.IUC.C.I...</a:t>
            </a:r>
            <a:endParaRPr lang="en-US" altLang="zh-CN" sz="1200" dirty="0" smtClean="0"/>
          </a:p>
          <a:p>
            <a:r>
              <a:rPr lang="en-US" altLang="zh-CN" sz="1200" dirty="0" smtClean="0"/>
              <a:t>...C.I.I.I.I.U.I.C.U.I.U.I.C.I.I.U.C.C.U.I.U.C.C.I...</a:t>
            </a:r>
            <a:endParaRPr lang="en-US" altLang="zh-CN" sz="1200" dirty="0" smtClean="0"/>
          </a:p>
          <a:p>
            <a:r>
              <a:rPr lang="en-US" altLang="zh-CN" sz="1200" dirty="0" smtClean="0"/>
              <a:t>...I.D.I.I.I.I.U.I.I.D.U.I.U.I.I.D.I.I.U.I.D.I.D.U.I.U.I.D.I.D.I...</a:t>
            </a:r>
            <a:endParaRPr lang="en-US" altLang="zh-CN" sz="1200" dirty="0" smtClean="0"/>
          </a:p>
          <a:p>
            <a:r>
              <a:rPr lang="en-US" altLang="zh-CN" sz="1200" dirty="0" smtClean="0"/>
              <a:t>...C.I.I.I.E.I.I.E.I.U.I.C.I.E.C.I.E.E.C.C.I...</a:t>
            </a:r>
            <a:endParaRPr lang="en-US" altLang="zh-CN" sz="1200" dirty="0" smtClean="0"/>
          </a:p>
          <a:p>
            <a:r>
              <a:rPr lang="en-US" altLang="zh-CN" sz="1200" dirty="0" smtClean="0"/>
              <a:t>...C.I.I.I.E.I.I.E.I.U.I.C.I.P.I.E.P.C.I...</a:t>
            </a:r>
            <a:endParaRPr lang="en-US" altLang="zh-CN" sz="1200" dirty="0" smtClean="0"/>
          </a:p>
          <a:p>
            <a:r>
              <a:rPr lang="en-US" altLang="zh-CN" sz="1200" dirty="0" smtClean="0"/>
              <a:t>...CI.I.IE.I.IEI.UIC.IPI.EPC.I...</a:t>
            </a:r>
            <a:endParaRPr lang="en-US" altLang="zh-CN" sz="1200" dirty="0" smtClean="0"/>
          </a:p>
          <a:p>
            <a:r>
              <a:rPr lang="zh-CN" altLang="en-US" sz="1200" dirty="0" smtClean="0"/>
              <a:t>生成人体饮食难以形成的染色体 同元基 </a:t>
            </a:r>
            <a:r>
              <a:rPr lang="en-US" altLang="zh-CN" sz="1200" dirty="0" smtClean="0"/>
              <a:t>IEI  IPI </a:t>
            </a:r>
            <a:r>
              <a:rPr lang="zh-CN" altLang="en-US" sz="1200" dirty="0" smtClean="0"/>
              <a:t>物质 做用就是</a:t>
            </a:r>
            <a:r>
              <a:rPr lang="en-US" altLang="zh-CN" sz="1200" dirty="0" smtClean="0"/>
              <a:t>dna </a:t>
            </a:r>
            <a:r>
              <a:rPr lang="zh-CN" altLang="en-US" sz="1200" dirty="0" smtClean="0"/>
              <a:t>执行钥匙</a:t>
            </a:r>
            <a:endParaRPr lang="zh-CN" altLang="en-US" sz="1200" dirty="0" smtClean="0"/>
          </a:p>
          <a:p>
            <a:endParaRPr lang="zh-CN" altLang="en-US" sz="1200" dirty="0" smtClean="0"/>
          </a:p>
          <a:p>
            <a:r>
              <a:rPr lang="en-US" altLang="zh-CN" sz="1200" dirty="0" smtClean="0"/>
              <a:t>2 E=DU</a:t>
            </a:r>
            <a:endParaRPr lang="en-US" altLang="zh-CN" sz="1200" dirty="0" smtClean="0"/>
          </a:p>
          <a:p>
            <a:r>
              <a:rPr lang="en-US" altLang="zh-CN" sz="1200" dirty="0" smtClean="0"/>
              <a:t>...CS.S.I.DUS.C.U.DUS.C.I.DUC.C.U.DUC.C.I...</a:t>
            </a:r>
            <a:endParaRPr lang="en-US" altLang="zh-CN" sz="1200" dirty="0" smtClean="0"/>
          </a:p>
          <a:p>
            <a:r>
              <a:rPr lang="en-US" altLang="zh-CN" sz="1200" dirty="0" smtClean="0"/>
              <a:t>S=Q</a:t>
            </a:r>
            <a:endParaRPr lang="zh-CN" altLang="zh-CN" sz="1200" dirty="0" smtClean="0"/>
          </a:p>
          <a:p>
            <a:r>
              <a:rPr lang="en-US" altLang="zh-CN" sz="1200" dirty="0" smtClean="0"/>
              <a:t>...CQ.Q.I.DUQ.C.U.DUQ.C.I.DUC.C.U.DUC.C.I...</a:t>
            </a:r>
            <a:endParaRPr lang="zh-CN" altLang="zh-CN" sz="1200" dirty="0" smtClean="0"/>
          </a:p>
          <a:p>
            <a:r>
              <a:rPr lang="en-US" altLang="zh-CN" sz="1200" dirty="0" smtClean="0"/>
              <a:t>...I.D.Q.Q.I.D.U.Q.I.D.U.D.U.Q.I.D.I.D.U.I.D.I.D.U.D.U.I.D.I.D.I...</a:t>
            </a:r>
            <a:endParaRPr lang="zh-CN" altLang="zh-CN" sz="1200" dirty="0" smtClean="0"/>
          </a:p>
          <a:p>
            <a:r>
              <a:rPr lang="en-US" altLang="zh-CN" sz="1200" dirty="0" smtClean="0"/>
              <a:t>...I.D.Q.Q.I.D.U.Q.I.D.U.D.U.Q.I.D.I.E.C.I.E.E.C.C.I...</a:t>
            </a:r>
            <a:endParaRPr lang="zh-CN" altLang="zh-CN" sz="1200" dirty="0" smtClean="0"/>
          </a:p>
          <a:p>
            <a:r>
              <a:rPr lang="en-US" altLang="zh-CN" sz="1200" dirty="0" smtClean="0"/>
              <a:t>...C.Q.Q.C.V.I.E.D.V.I.D.I.E.C.I.E.E.C.C.I...</a:t>
            </a:r>
            <a:endParaRPr lang="zh-CN" altLang="zh-CN" sz="1200" dirty="0" smtClean="0"/>
          </a:p>
          <a:p>
            <a:r>
              <a:rPr lang="en-US" altLang="zh-CN" sz="1200" dirty="0" smtClean="0"/>
              <a:t>...CQQ.CVI.EDV.IDI.ECI.EEC.CI...</a:t>
            </a:r>
            <a:endParaRPr lang="zh-CN" altLang="zh-CN" sz="1200" dirty="0" smtClean="0"/>
          </a:p>
          <a:p>
            <a:r>
              <a:rPr lang="zh-CN" altLang="zh-CN" sz="1200" dirty="0" smtClean="0"/>
              <a:t>生成人体饮食难以形成的染色体</a:t>
            </a:r>
            <a:r>
              <a:rPr lang="en-US" altLang="zh-CN" sz="1200" dirty="0" smtClean="0"/>
              <a:t>EDV </a:t>
            </a:r>
            <a:r>
              <a:rPr lang="zh-CN" altLang="zh-CN" sz="1200" dirty="0" smtClean="0"/>
              <a:t>执行胞嘧啶的查看增加</a:t>
            </a:r>
            <a:r>
              <a:rPr lang="en-US" altLang="zh-CN" sz="1200" dirty="0" smtClean="0"/>
              <a:t>, EEC .CI </a:t>
            </a:r>
            <a:r>
              <a:rPr lang="zh-CN" altLang="zh-CN" sz="1200" dirty="0" smtClean="0"/>
              <a:t>同连元基 执行控制的增加钥匙</a:t>
            </a:r>
            <a:r>
              <a:rPr lang="en-US" altLang="zh-CN" sz="1200" dirty="0" smtClean="0"/>
              <a:t>.</a:t>
            </a:r>
            <a:endParaRPr lang="zh-CN" altLang="zh-CN" sz="1200" dirty="0" smtClean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实验推导证明</a:t>
            </a:r>
            <a:r>
              <a:rPr lang="en-US" altLang="zh-CN" sz="1200" dirty="0" smtClean="0"/>
              <a:t>:  </a:t>
            </a:r>
            <a:r>
              <a:rPr lang="zh-CN" altLang="en-US" sz="1200" dirty="0" smtClean="0"/>
              <a:t>补充均衡营养</a:t>
            </a:r>
            <a:r>
              <a:rPr lang="en-US" altLang="zh-CN" sz="1200" dirty="0" smtClean="0"/>
              <a:t>, </a:t>
            </a:r>
            <a:r>
              <a:rPr lang="zh-CN" altLang="en-US" sz="1200" dirty="0" smtClean="0"/>
              <a:t>多运动</a:t>
            </a:r>
            <a:r>
              <a:rPr lang="en-US" altLang="zh-CN" sz="1200" dirty="0" smtClean="0"/>
              <a:t>, </a:t>
            </a:r>
            <a:r>
              <a:rPr lang="zh-CN" altLang="en-US" sz="1200" dirty="0" smtClean="0"/>
              <a:t>多喝水</a:t>
            </a:r>
            <a:r>
              <a:rPr lang="en-US" altLang="zh-CN" sz="1200" dirty="0" smtClean="0"/>
              <a:t>, </a:t>
            </a:r>
            <a:r>
              <a:rPr lang="zh-CN" altLang="en-US" sz="1200" dirty="0" smtClean="0"/>
              <a:t>远</a:t>
            </a:r>
            <a:r>
              <a:rPr lang="zh-CN" altLang="en-US" sz="1200" dirty="0" smtClean="0"/>
              <a:t>离 </a:t>
            </a:r>
            <a:r>
              <a:rPr lang="zh-CN" altLang="en-US" sz="1200" dirty="0" smtClean="0"/>
              <a:t>脏乱环境 提高免疫力 可以有效的预防新冠</a:t>
            </a:r>
            <a:r>
              <a:rPr lang="en-US" altLang="zh-CN" sz="1200" dirty="0" smtClean="0"/>
              <a:t>. </a:t>
            </a:r>
            <a:endParaRPr lang="en-US" altLang="zh-CN" sz="1200" dirty="0" smtClean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9250362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>
                <a:latin typeface="华文隶书" panose="02010800040101010101" charset="-122"/>
                <a:ea typeface="华文隶书" panose="02010800040101010101" charset="-122"/>
              </a:rPr>
              <a:t>当前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 </a:t>
            </a:r>
            <a:r>
              <a:rPr lang="zh-CN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｛</a:t>
            </a:r>
            <a:r>
              <a:rPr lang="en-US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FF</a:t>
            </a:r>
            <a:r>
              <a:rPr lang="zh-CN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｝</a:t>
            </a:r>
            <a:r>
              <a:rPr lang="zh-CN" altLang="en-US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类甾体</a:t>
            </a:r>
            <a:r>
              <a:rPr lang="en-US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与</a:t>
            </a:r>
            <a:r>
              <a:rPr lang="en-US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｛</a:t>
            </a:r>
            <a:r>
              <a:rPr lang="en-US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F-DU</a:t>
            </a:r>
            <a:r>
              <a:rPr lang="zh-CN" altLang="en-US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｝</a:t>
            </a:r>
            <a:r>
              <a:rPr lang="en-US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碱基对</a:t>
            </a:r>
            <a:endParaRPr lang="zh-CN" altLang="en-US" sz="2600" b="1">
              <a:solidFill>
                <a:srgbClr val="00455E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5930" y="1221105"/>
            <a:ext cx="11469370" cy="20916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   RNA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元基芯片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与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肽逻辑</a:t>
            </a:r>
            <a:endParaRPr lang="zh-CN" altLang="en-US" sz="26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  F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元基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全嘌呤定义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:  2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羟基腺嘌呤，氨基黄嘌呤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定义为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F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，取自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Full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的意思</a:t>
            </a:r>
            <a:endParaRPr lang="en-US" altLang="zh-CN" sz="26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 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目前探索到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全嘌呤的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｛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F- DU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｝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碱基对</a:t>
            </a:r>
            <a:endParaRPr lang="zh-CN" altLang="en-US" sz="26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｛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F- DU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｝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=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｛｛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F-D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｝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,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｛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F-U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｝｝</a:t>
            </a:r>
            <a:endParaRPr lang="zh-CN" altLang="en-US" sz="26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endParaRPr lang="zh-CN" altLang="en-US" sz="26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6759575" y="2157095"/>
          <a:ext cx="4924425" cy="266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5394960" imgH="2781300" progId="Paint.Picture">
                  <p:embed/>
                </p:oleObj>
              </mc:Choice>
              <mc:Fallback>
                <p:oleObj name="" r:id="rId1" imgW="5394960" imgH="27813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59575" y="2157095"/>
                        <a:ext cx="4924425" cy="2668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5421630" y="6072505"/>
            <a:ext cx="6503670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4 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对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全嘌呤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类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甾体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补码逻辑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为全嘌呤苷</a:t>
            </a:r>
            <a:endParaRPr lang="zh-CN" altLang="en-US" sz="26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14680" y="3009265"/>
          <a:ext cx="4666615" cy="3676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5646420" imgH="4267200" progId="Paint.Picture">
                  <p:embed/>
                </p:oleObj>
              </mc:Choice>
              <mc:Fallback>
                <p:oleObj name="" r:id="rId3" imgW="5646420" imgH="42672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680" y="3009265"/>
                        <a:ext cx="4666615" cy="3676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9250362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</a:rPr>
              <a:t>RNA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芯片计算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频率组合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驱动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方式</a:t>
            </a:r>
            <a:endParaRPr lang="zh-CN" altLang="en-US" sz="2600" b="1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89795" y="2150110"/>
            <a:ext cx="2195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思维</a:t>
            </a:r>
            <a:r>
              <a:rPr lang="en-US" altLang="zh-CN" b="1"/>
              <a:t>1 =  F1+ F2+F4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804400" y="3416935"/>
            <a:ext cx="1582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行为</a:t>
            </a:r>
            <a:r>
              <a:rPr lang="en-US" altLang="zh-CN" b="1"/>
              <a:t>2= F1+F4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9805670" y="4716780"/>
            <a:ext cx="1582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表达</a:t>
            </a:r>
            <a:r>
              <a:rPr lang="en-US" altLang="zh-CN" b="1"/>
              <a:t>3=F1+ F3</a:t>
            </a:r>
            <a:endParaRPr lang="en-US" altLang="zh-CN" b="1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757795" y="2035810"/>
            <a:ext cx="1880870" cy="33972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702550" y="2190750"/>
            <a:ext cx="1988820" cy="137858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656830" y="2245995"/>
            <a:ext cx="1901825" cy="255397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7702550" y="2502535"/>
            <a:ext cx="2063115" cy="105791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255510" y="2502535"/>
            <a:ext cx="2510155" cy="345059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428865" y="4784090"/>
            <a:ext cx="2073275" cy="14859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7291705" y="3702050"/>
            <a:ext cx="2418715" cy="226949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137910" y="1129665"/>
            <a:ext cx="295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 </a:t>
            </a:r>
            <a:r>
              <a:rPr lang="en-US" altLang="zh-CN" sz="1400" b="1"/>
              <a:t>RNA </a:t>
            </a:r>
            <a:r>
              <a:rPr lang="zh-CN" altLang="en-US" sz="1400" b="1"/>
              <a:t>补码</a:t>
            </a:r>
            <a:r>
              <a:rPr lang="en-US" altLang="zh-CN" sz="1400" b="1"/>
              <a:t> </a:t>
            </a:r>
            <a:r>
              <a:rPr lang="zh-CN" altLang="en-US" sz="1400" b="1">
                <a:sym typeface="+mn-ea"/>
              </a:rPr>
              <a:t>重组后</a:t>
            </a:r>
            <a:r>
              <a:rPr lang="zh-CN" altLang="en-US" sz="1400" b="1"/>
              <a:t>的</a:t>
            </a:r>
            <a:r>
              <a:rPr lang="zh-CN" altLang="en-US" sz="1800" b="1"/>
              <a:t>频率</a:t>
            </a:r>
            <a:r>
              <a:rPr lang="zh-CN" altLang="en-US" sz="1400" b="1"/>
              <a:t>计算模拟</a:t>
            </a:r>
            <a:endParaRPr lang="zh-CN" altLang="en-US" sz="1400" b="1"/>
          </a:p>
        </p:txBody>
      </p:sp>
      <p:sp>
        <p:nvSpPr>
          <p:cNvPr id="25" name="文本框 24"/>
          <p:cNvSpPr txBox="1"/>
          <p:nvPr/>
        </p:nvSpPr>
        <p:spPr>
          <a:xfrm>
            <a:off x="9595485" y="1235710"/>
            <a:ext cx="200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sym typeface="+mn-ea"/>
              </a:rPr>
              <a:t>频率表达</a:t>
            </a:r>
            <a:r>
              <a:rPr lang="en-US" altLang="zh-CN" sz="1400" b="1"/>
              <a:t>RNA</a:t>
            </a:r>
            <a:r>
              <a:rPr lang="zh-CN" altLang="en-US" sz="1400" b="1"/>
              <a:t>指令行为</a:t>
            </a:r>
            <a:endParaRPr lang="zh-CN" altLang="en-US" sz="1400" b="1"/>
          </a:p>
        </p:txBody>
      </p:sp>
      <p:sp>
        <p:nvSpPr>
          <p:cNvPr id="26" name="文本框 25"/>
          <p:cNvSpPr txBox="1"/>
          <p:nvPr/>
        </p:nvSpPr>
        <p:spPr>
          <a:xfrm>
            <a:off x="7105015" y="2153920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F1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031355" y="3568065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F2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105015" y="4932680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F3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054850" y="6163310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F4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275" y="1174115"/>
            <a:ext cx="1135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DNA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70000" y="1174115"/>
            <a:ext cx="112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RNA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430530" y="1685290"/>
            <a:ext cx="386080" cy="4761865"/>
          </a:xfrm>
          <a:custGeom>
            <a:avLst/>
            <a:gdLst>
              <a:gd name="connisteX0" fmla="*/ 51559 w 385928"/>
              <a:gd name="connsiteY0" fmla="*/ 0 h 4761865"/>
              <a:gd name="connisteX1" fmla="*/ 346834 w 385928"/>
              <a:gd name="connsiteY1" fmla="*/ 308610 h 4761865"/>
              <a:gd name="connisteX2" fmla="*/ 124 w 385928"/>
              <a:gd name="connsiteY2" fmla="*/ 706120 h 4761865"/>
              <a:gd name="connisteX3" fmla="*/ 385569 w 385928"/>
              <a:gd name="connsiteY3" fmla="*/ 924560 h 4761865"/>
              <a:gd name="connisteX4" fmla="*/ 64894 w 385928"/>
              <a:gd name="connsiteY4" fmla="*/ 1270635 h 4761865"/>
              <a:gd name="connisteX5" fmla="*/ 359534 w 385928"/>
              <a:gd name="connsiteY5" fmla="*/ 1617345 h 4761865"/>
              <a:gd name="connisteX6" fmla="*/ 90294 w 385928"/>
              <a:gd name="connsiteY6" fmla="*/ 1886585 h 4761865"/>
              <a:gd name="connisteX7" fmla="*/ 321434 w 385928"/>
              <a:gd name="connsiteY7" fmla="*/ 2297430 h 4761865"/>
              <a:gd name="connisteX8" fmla="*/ 51559 w 385928"/>
              <a:gd name="connsiteY8" fmla="*/ 2592705 h 4761865"/>
              <a:gd name="connisteX9" fmla="*/ 334134 w 385928"/>
              <a:gd name="connsiteY9" fmla="*/ 2939415 h 4761865"/>
              <a:gd name="connisteX10" fmla="*/ 38859 w 385928"/>
              <a:gd name="connsiteY10" fmla="*/ 3221355 h 4761865"/>
              <a:gd name="connisteX11" fmla="*/ 308734 w 385928"/>
              <a:gd name="connsiteY11" fmla="*/ 3516630 h 4761865"/>
              <a:gd name="connisteX12" fmla="*/ 124 w 385928"/>
              <a:gd name="connsiteY12" fmla="*/ 3824605 h 4761865"/>
              <a:gd name="connisteX13" fmla="*/ 282699 w 385928"/>
              <a:gd name="connsiteY13" fmla="*/ 4145280 h 4761865"/>
              <a:gd name="connisteX14" fmla="*/ 77594 w 385928"/>
              <a:gd name="connsiteY14" fmla="*/ 4351020 h 4761865"/>
              <a:gd name="connisteX15" fmla="*/ 218564 w 385928"/>
              <a:gd name="connsiteY15" fmla="*/ 4761865 h 4761865"/>
              <a:gd name="connisteX16" fmla="*/ 410969 w 385928"/>
              <a:gd name="connsiteY16" fmla="*/ 5018405 h 47618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385929" h="4761865">
                <a:moveTo>
                  <a:pt x="51560" y="0"/>
                </a:moveTo>
                <a:cubicBezTo>
                  <a:pt x="117600" y="53975"/>
                  <a:pt x="356995" y="167640"/>
                  <a:pt x="346835" y="308610"/>
                </a:cubicBezTo>
                <a:cubicBezTo>
                  <a:pt x="336675" y="449580"/>
                  <a:pt x="-7495" y="582930"/>
                  <a:pt x="125" y="706120"/>
                </a:cubicBezTo>
                <a:cubicBezTo>
                  <a:pt x="7745" y="829310"/>
                  <a:pt x="372870" y="811530"/>
                  <a:pt x="385570" y="924560"/>
                </a:cubicBezTo>
                <a:cubicBezTo>
                  <a:pt x="398270" y="1037590"/>
                  <a:pt x="69975" y="1132205"/>
                  <a:pt x="64895" y="1270635"/>
                </a:cubicBezTo>
                <a:cubicBezTo>
                  <a:pt x="59815" y="1409065"/>
                  <a:pt x="354455" y="1494155"/>
                  <a:pt x="359535" y="1617345"/>
                </a:cubicBezTo>
                <a:cubicBezTo>
                  <a:pt x="364615" y="1740535"/>
                  <a:pt x="97915" y="1750695"/>
                  <a:pt x="90295" y="1886585"/>
                </a:cubicBezTo>
                <a:cubicBezTo>
                  <a:pt x="82675" y="2022475"/>
                  <a:pt x="329055" y="2156460"/>
                  <a:pt x="321435" y="2297430"/>
                </a:cubicBezTo>
                <a:cubicBezTo>
                  <a:pt x="313815" y="2438400"/>
                  <a:pt x="49020" y="2464435"/>
                  <a:pt x="51560" y="2592705"/>
                </a:cubicBezTo>
                <a:cubicBezTo>
                  <a:pt x="54100" y="2720975"/>
                  <a:pt x="336675" y="2813685"/>
                  <a:pt x="334135" y="2939415"/>
                </a:cubicBezTo>
                <a:cubicBezTo>
                  <a:pt x="331595" y="3065145"/>
                  <a:pt x="43940" y="3105785"/>
                  <a:pt x="38860" y="3221355"/>
                </a:cubicBezTo>
                <a:cubicBezTo>
                  <a:pt x="33780" y="3336925"/>
                  <a:pt x="316355" y="3395980"/>
                  <a:pt x="308735" y="3516630"/>
                </a:cubicBezTo>
                <a:cubicBezTo>
                  <a:pt x="301115" y="3637280"/>
                  <a:pt x="5205" y="3698875"/>
                  <a:pt x="125" y="3824605"/>
                </a:cubicBezTo>
                <a:cubicBezTo>
                  <a:pt x="-4955" y="3950335"/>
                  <a:pt x="267460" y="4039870"/>
                  <a:pt x="282700" y="4145280"/>
                </a:cubicBezTo>
                <a:cubicBezTo>
                  <a:pt x="297940" y="4250690"/>
                  <a:pt x="90295" y="4227830"/>
                  <a:pt x="77595" y="4351020"/>
                </a:cubicBezTo>
                <a:cubicBezTo>
                  <a:pt x="64895" y="4474210"/>
                  <a:pt x="151890" y="4628515"/>
                  <a:pt x="218565" y="47618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572895" y="1624330"/>
            <a:ext cx="398145" cy="5069205"/>
          </a:xfrm>
          <a:custGeom>
            <a:avLst/>
            <a:gdLst>
              <a:gd name="connisteX0" fmla="*/ 179725 w 398426"/>
              <a:gd name="connsiteY0" fmla="*/ 0 h 5069205"/>
              <a:gd name="connisteX1" fmla="*/ 397530 w 398426"/>
              <a:gd name="connsiteY1" fmla="*/ 320675 h 5069205"/>
              <a:gd name="connisteX2" fmla="*/ 102255 w 398426"/>
              <a:gd name="connsiteY2" fmla="*/ 526415 h 5069205"/>
              <a:gd name="connisteX3" fmla="*/ 358795 w 398426"/>
              <a:gd name="connsiteY3" fmla="*/ 885825 h 5069205"/>
              <a:gd name="connisteX4" fmla="*/ 166390 w 398426"/>
              <a:gd name="connsiteY4" fmla="*/ 1180465 h 5069205"/>
              <a:gd name="connisteX5" fmla="*/ 372130 w 398426"/>
              <a:gd name="connsiteY5" fmla="*/ 1591310 h 5069205"/>
              <a:gd name="connisteX6" fmla="*/ 192425 w 398426"/>
              <a:gd name="connsiteY6" fmla="*/ 1861185 h 5069205"/>
              <a:gd name="connisteX7" fmla="*/ 358795 w 398426"/>
              <a:gd name="connsiteY7" fmla="*/ 2284730 h 5069205"/>
              <a:gd name="connisteX8" fmla="*/ 76855 w 398426"/>
              <a:gd name="connsiteY8" fmla="*/ 2579370 h 5069205"/>
              <a:gd name="connisteX9" fmla="*/ 333395 w 398426"/>
              <a:gd name="connsiteY9" fmla="*/ 3028950 h 5069205"/>
              <a:gd name="connisteX10" fmla="*/ 114955 w 398426"/>
              <a:gd name="connsiteY10" fmla="*/ 3285490 h 5069205"/>
              <a:gd name="connisteX11" fmla="*/ 281960 w 398426"/>
              <a:gd name="connsiteY11" fmla="*/ 3683000 h 5069205"/>
              <a:gd name="connisteX12" fmla="*/ 64155 w 398426"/>
              <a:gd name="connsiteY12" fmla="*/ 3837305 h 5069205"/>
              <a:gd name="connisteX13" fmla="*/ 243860 w 398426"/>
              <a:gd name="connsiteY13" fmla="*/ 4337685 h 5069205"/>
              <a:gd name="connisteX14" fmla="*/ 20 w 398426"/>
              <a:gd name="connsiteY14" fmla="*/ 4530090 h 5069205"/>
              <a:gd name="connisteX15" fmla="*/ 256560 w 398426"/>
              <a:gd name="connsiteY15" fmla="*/ 4799965 h 5069205"/>
              <a:gd name="connisteX16" fmla="*/ 12720 w 398426"/>
              <a:gd name="connsiteY16" fmla="*/ 5069205 h 5069205"/>
              <a:gd name="connisteX17" fmla="*/ 38120 w 398426"/>
              <a:gd name="connsiteY17" fmla="*/ 4966970 h 50692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398427" h="5069205">
                <a:moveTo>
                  <a:pt x="179726" y="0"/>
                </a:moveTo>
                <a:cubicBezTo>
                  <a:pt x="229256" y="60325"/>
                  <a:pt x="412771" y="215265"/>
                  <a:pt x="397531" y="320675"/>
                </a:cubicBezTo>
                <a:cubicBezTo>
                  <a:pt x="382291" y="426085"/>
                  <a:pt x="109876" y="413385"/>
                  <a:pt x="102256" y="526415"/>
                </a:cubicBezTo>
                <a:cubicBezTo>
                  <a:pt x="94636" y="639445"/>
                  <a:pt x="346096" y="755015"/>
                  <a:pt x="358796" y="885825"/>
                </a:cubicBezTo>
                <a:cubicBezTo>
                  <a:pt x="371496" y="1016635"/>
                  <a:pt x="163851" y="1039495"/>
                  <a:pt x="166391" y="1180465"/>
                </a:cubicBezTo>
                <a:cubicBezTo>
                  <a:pt x="168931" y="1321435"/>
                  <a:pt x="367051" y="1455420"/>
                  <a:pt x="372131" y="1591310"/>
                </a:cubicBezTo>
                <a:cubicBezTo>
                  <a:pt x="377211" y="1727200"/>
                  <a:pt x="194966" y="1722755"/>
                  <a:pt x="192426" y="1861185"/>
                </a:cubicBezTo>
                <a:cubicBezTo>
                  <a:pt x="189886" y="1999615"/>
                  <a:pt x="381656" y="2141220"/>
                  <a:pt x="358796" y="2284730"/>
                </a:cubicBezTo>
                <a:cubicBezTo>
                  <a:pt x="335936" y="2428240"/>
                  <a:pt x="81936" y="2430780"/>
                  <a:pt x="76856" y="2579370"/>
                </a:cubicBezTo>
                <a:cubicBezTo>
                  <a:pt x="71776" y="2727960"/>
                  <a:pt x="325776" y="2887980"/>
                  <a:pt x="333396" y="3028950"/>
                </a:cubicBezTo>
                <a:cubicBezTo>
                  <a:pt x="341016" y="3169920"/>
                  <a:pt x="125116" y="3154680"/>
                  <a:pt x="114956" y="3285490"/>
                </a:cubicBezTo>
                <a:cubicBezTo>
                  <a:pt x="104796" y="3416300"/>
                  <a:pt x="292121" y="3572510"/>
                  <a:pt x="281961" y="3683000"/>
                </a:cubicBezTo>
                <a:cubicBezTo>
                  <a:pt x="271801" y="3793490"/>
                  <a:pt x="71776" y="3706495"/>
                  <a:pt x="64156" y="3837305"/>
                </a:cubicBezTo>
                <a:cubicBezTo>
                  <a:pt x="56536" y="3968115"/>
                  <a:pt x="256561" y="4199255"/>
                  <a:pt x="243861" y="4337685"/>
                </a:cubicBezTo>
                <a:cubicBezTo>
                  <a:pt x="231161" y="4476115"/>
                  <a:pt x="-2519" y="4437380"/>
                  <a:pt x="21" y="4530090"/>
                </a:cubicBezTo>
                <a:cubicBezTo>
                  <a:pt x="2561" y="4622800"/>
                  <a:pt x="254021" y="4692015"/>
                  <a:pt x="256561" y="4799965"/>
                </a:cubicBezTo>
                <a:cubicBezTo>
                  <a:pt x="259101" y="4907915"/>
                  <a:pt x="56536" y="5035550"/>
                  <a:pt x="12721" y="506920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524760" y="1196340"/>
            <a:ext cx="16421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/>
              <a:t>RNA</a:t>
            </a:r>
            <a:r>
              <a:rPr lang="zh-CN" altLang="en-US" sz="1400" b="1"/>
              <a:t>补码结构分解</a:t>
            </a:r>
            <a:endParaRPr lang="zh-CN" altLang="en-US" sz="1400" b="1"/>
          </a:p>
        </p:txBody>
      </p:sp>
      <p:sp>
        <p:nvSpPr>
          <p:cNvPr id="32" name="文本框 31"/>
          <p:cNvSpPr txBox="1"/>
          <p:nvPr/>
        </p:nvSpPr>
        <p:spPr>
          <a:xfrm>
            <a:off x="4335780" y="1174115"/>
            <a:ext cx="12839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/>
              <a:t>RNA</a:t>
            </a:r>
            <a:r>
              <a:rPr lang="zh-CN" altLang="en-US" sz="1400" b="1"/>
              <a:t>结构重组</a:t>
            </a:r>
            <a:endParaRPr lang="zh-CN" altLang="en-US" sz="1400" b="1"/>
          </a:p>
        </p:txBody>
      </p:sp>
      <p:sp>
        <p:nvSpPr>
          <p:cNvPr id="33" name="任意多边形 32"/>
          <p:cNvSpPr/>
          <p:nvPr/>
        </p:nvSpPr>
        <p:spPr>
          <a:xfrm>
            <a:off x="2908300" y="1688465"/>
            <a:ext cx="493395" cy="557530"/>
          </a:xfrm>
          <a:custGeom>
            <a:avLst/>
            <a:gdLst>
              <a:gd name="connisteX0" fmla="*/ 0 w 493590"/>
              <a:gd name="connsiteY0" fmla="*/ 0 h 557530"/>
              <a:gd name="connisteX1" fmla="*/ 493395 w 493590"/>
              <a:gd name="connsiteY1" fmla="*/ 109855 h 557530"/>
              <a:gd name="connisteX2" fmla="*/ 55245 w 493590"/>
              <a:gd name="connsiteY2" fmla="*/ 255905 h 557530"/>
              <a:gd name="connisteX3" fmla="*/ 447675 w 493590"/>
              <a:gd name="connsiteY3" fmla="*/ 347345 h 557530"/>
              <a:gd name="connisteX4" fmla="*/ 64135 w 493590"/>
              <a:gd name="connsiteY4" fmla="*/ 447675 h 557530"/>
              <a:gd name="connisteX5" fmla="*/ 466090 w 493590"/>
              <a:gd name="connsiteY5" fmla="*/ 557530 h 5575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493590" h="557530">
                <a:moveTo>
                  <a:pt x="0" y="0"/>
                </a:moveTo>
                <a:cubicBezTo>
                  <a:pt x="107315" y="19050"/>
                  <a:pt x="482600" y="58420"/>
                  <a:pt x="493395" y="109855"/>
                </a:cubicBezTo>
                <a:cubicBezTo>
                  <a:pt x="504190" y="161290"/>
                  <a:pt x="64135" y="208280"/>
                  <a:pt x="55245" y="255905"/>
                </a:cubicBezTo>
                <a:cubicBezTo>
                  <a:pt x="46355" y="303530"/>
                  <a:pt x="445770" y="309245"/>
                  <a:pt x="447675" y="347345"/>
                </a:cubicBezTo>
                <a:cubicBezTo>
                  <a:pt x="449580" y="385445"/>
                  <a:pt x="60325" y="405765"/>
                  <a:pt x="64135" y="447675"/>
                </a:cubicBezTo>
                <a:cubicBezTo>
                  <a:pt x="67945" y="489585"/>
                  <a:pt x="377825" y="537845"/>
                  <a:pt x="466090" y="55753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2945130" y="2382520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2956560" y="2936240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2956560" y="3487420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2947670" y="4074160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965450" y="4687570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2981960" y="5300980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2965450" y="6101080"/>
            <a:ext cx="419735" cy="26987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4607560" y="1610995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4606925" y="1964055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4619625" y="3201035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4619625" y="4530725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4606290" y="5763260"/>
            <a:ext cx="419735" cy="24828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4607560" y="3416935"/>
            <a:ext cx="419735" cy="690880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4606290" y="2898775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3420110" y="1907540"/>
            <a:ext cx="1068070" cy="7366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3447415" y="2117725"/>
            <a:ext cx="1141095" cy="50228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3401695" y="3176905"/>
            <a:ext cx="1104900" cy="3683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3447415" y="3451225"/>
            <a:ext cx="1096010" cy="31940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3447415" y="3716020"/>
            <a:ext cx="1104900" cy="58420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3456305" y="4747895"/>
            <a:ext cx="1059180" cy="16446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3511550" y="5889625"/>
            <a:ext cx="1031875" cy="27368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3465830" y="4848225"/>
            <a:ext cx="1113790" cy="6756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 55"/>
          <p:cNvSpPr/>
          <p:nvPr/>
        </p:nvSpPr>
        <p:spPr>
          <a:xfrm>
            <a:off x="4619625" y="4665980"/>
            <a:ext cx="419735" cy="456565"/>
          </a:xfrm>
          <a:custGeom>
            <a:avLst/>
            <a:gdLst>
              <a:gd name="connisteX0" fmla="*/ 0 w 419761"/>
              <a:gd name="connsiteY0" fmla="*/ 0 h 456565"/>
              <a:gd name="connisteX1" fmla="*/ 419735 w 419761"/>
              <a:gd name="connsiteY1" fmla="*/ 109855 h 456565"/>
              <a:gd name="connisteX2" fmla="*/ 18415 w 419761"/>
              <a:gd name="connsiteY2" fmla="*/ 219075 h 456565"/>
              <a:gd name="connisteX3" fmla="*/ 419735 w 419761"/>
              <a:gd name="connsiteY3" fmla="*/ 301625 h 456565"/>
              <a:gd name="connisteX4" fmla="*/ 27305 w 419761"/>
              <a:gd name="connsiteY4" fmla="*/ 383540 h 456565"/>
              <a:gd name="connisteX5" fmla="*/ 401955 w 419761"/>
              <a:gd name="connsiteY5" fmla="*/ 456565 h 456565"/>
              <a:gd name="connisteX6" fmla="*/ -8890 w 419761"/>
              <a:gd name="connsiteY6" fmla="*/ 53911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19762" h="456565">
                <a:moveTo>
                  <a:pt x="0" y="0"/>
                </a:moveTo>
                <a:cubicBezTo>
                  <a:pt x="92075" y="19685"/>
                  <a:pt x="415925" y="66040"/>
                  <a:pt x="419735" y="109855"/>
                </a:cubicBezTo>
                <a:cubicBezTo>
                  <a:pt x="423545" y="153670"/>
                  <a:pt x="18415" y="180975"/>
                  <a:pt x="18415" y="219075"/>
                </a:cubicBezTo>
                <a:cubicBezTo>
                  <a:pt x="18415" y="257175"/>
                  <a:pt x="417830" y="268605"/>
                  <a:pt x="419735" y="301625"/>
                </a:cubicBezTo>
                <a:cubicBezTo>
                  <a:pt x="421640" y="334645"/>
                  <a:pt x="31115" y="352425"/>
                  <a:pt x="27305" y="383540"/>
                </a:cubicBezTo>
                <a:cubicBezTo>
                  <a:pt x="23495" y="414655"/>
                  <a:pt x="408940" y="425450"/>
                  <a:pt x="401955" y="4565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cxnSp>
        <p:nvCxnSpPr>
          <p:cNvPr id="57" name="直接箭头连接符 56"/>
          <p:cNvCxnSpPr/>
          <p:nvPr/>
        </p:nvCxnSpPr>
        <p:spPr>
          <a:xfrm>
            <a:off x="5154930" y="1917065"/>
            <a:ext cx="1351280" cy="17335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5182235" y="3496945"/>
            <a:ext cx="1269365" cy="17335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09540" y="4866640"/>
            <a:ext cx="1050290" cy="889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5127625" y="5871210"/>
            <a:ext cx="1077595" cy="18224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任意多边形 60"/>
          <p:cNvSpPr/>
          <p:nvPr/>
        </p:nvSpPr>
        <p:spPr>
          <a:xfrm>
            <a:off x="6643370" y="1783715"/>
            <a:ext cx="988695" cy="392430"/>
          </a:xfrm>
          <a:custGeom>
            <a:avLst/>
            <a:gdLst>
              <a:gd name="connisteX0" fmla="*/ 0 w 1753235"/>
              <a:gd name="connsiteY0" fmla="*/ 346918 h 392645"/>
              <a:gd name="connisteX1" fmla="*/ 173355 w 1753235"/>
              <a:gd name="connsiteY1" fmla="*/ 208 h 392645"/>
              <a:gd name="connisteX2" fmla="*/ 374650 w 1753235"/>
              <a:gd name="connsiteY2" fmla="*/ 392638 h 392645"/>
              <a:gd name="connisteX3" fmla="*/ 602615 w 1753235"/>
              <a:gd name="connsiteY3" fmla="*/ 9098 h 392645"/>
              <a:gd name="connisteX4" fmla="*/ 794385 w 1753235"/>
              <a:gd name="connsiteY4" fmla="*/ 365333 h 392645"/>
              <a:gd name="connisteX5" fmla="*/ 968375 w 1753235"/>
              <a:gd name="connsiteY5" fmla="*/ 18623 h 392645"/>
              <a:gd name="connisteX6" fmla="*/ 1187450 w 1753235"/>
              <a:gd name="connsiteY6" fmla="*/ 356443 h 392645"/>
              <a:gd name="connisteX7" fmla="*/ 1360805 w 1753235"/>
              <a:gd name="connsiteY7" fmla="*/ 27513 h 392645"/>
              <a:gd name="connisteX8" fmla="*/ 1543685 w 1753235"/>
              <a:gd name="connsiteY8" fmla="*/ 356443 h 392645"/>
              <a:gd name="connisteX9" fmla="*/ 1753235 w 1753235"/>
              <a:gd name="connsiteY9" fmla="*/ 9098 h 392645"/>
              <a:gd name="connisteX10" fmla="*/ 1735455 w 1753235"/>
              <a:gd name="connsiteY10" fmla="*/ -18206 h 3926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753235" h="392646">
                <a:moveTo>
                  <a:pt x="0" y="346918"/>
                </a:moveTo>
                <a:cubicBezTo>
                  <a:pt x="30480" y="269448"/>
                  <a:pt x="98425" y="-8682"/>
                  <a:pt x="173355" y="208"/>
                </a:cubicBezTo>
                <a:cubicBezTo>
                  <a:pt x="248285" y="9098"/>
                  <a:pt x="288925" y="390733"/>
                  <a:pt x="374650" y="392638"/>
                </a:cubicBezTo>
                <a:cubicBezTo>
                  <a:pt x="460375" y="394543"/>
                  <a:pt x="518795" y="14813"/>
                  <a:pt x="602615" y="9098"/>
                </a:cubicBezTo>
                <a:cubicBezTo>
                  <a:pt x="686435" y="3383"/>
                  <a:pt x="721360" y="363428"/>
                  <a:pt x="794385" y="365333"/>
                </a:cubicBezTo>
                <a:cubicBezTo>
                  <a:pt x="867410" y="367238"/>
                  <a:pt x="889635" y="20528"/>
                  <a:pt x="968375" y="18623"/>
                </a:cubicBezTo>
                <a:cubicBezTo>
                  <a:pt x="1047115" y="16718"/>
                  <a:pt x="1108710" y="354538"/>
                  <a:pt x="1187450" y="356443"/>
                </a:cubicBezTo>
                <a:cubicBezTo>
                  <a:pt x="1266190" y="358348"/>
                  <a:pt x="1289685" y="27513"/>
                  <a:pt x="1360805" y="27513"/>
                </a:cubicBezTo>
                <a:cubicBezTo>
                  <a:pt x="1431925" y="27513"/>
                  <a:pt x="1464945" y="360253"/>
                  <a:pt x="1543685" y="356443"/>
                </a:cubicBezTo>
                <a:cubicBezTo>
                  <a:pt x="1622425" y="352633"/>
                  <a:pt x="1715135" y="84028"/>
                  <a:pt x="1753235" y="909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5925820" y="3129915"/>
            <a:ext cx="1886585" cy="392430"/>
          </a:xfrm>
          <a:custGeom>
            <a:avLst/>
            <a:gdLst>
              <a:gd name="connisteX0" fmla="*/ 0 w 1753235"/>
              <a:gd name="connsiteY0" fmla="*/ 346918 h 392645"/>
              <a:gd name="connisteX1" fmla="*/ 173355 w 1753235"/>
              <a:gd name="connsiteY1" fmla="*/ 208 h 392645"/>
              <a:gd name="connisteX2" fmla="*/ 374650 w 1753235"/>
              <a:gd name="connsiteY2" fmla="*/ 392638 h 392645"/>
              <a:gd name="connisteX3" fmla="*/ 602615 w 1753235"/>
              <a:gd name="connsiteY3" fmla="*/ 9098 h 392645"/>
              <a:gd name="connisteX4" fmla="*/ 794385 w 1753235"/>
              <a:gd name="connsiteY4" fmla="*/ 365333 h 392645"/>
              <a:gd name="connisteX5" fmla="*/ 968375 w 1753235"/>
              <a:gd name="connsiteY5" fmla="*/ 18623 h 392645"/>
              <a:gd name="connisteX6" fmla="*/ 1187450 w 1753235"/>
              <a:gd name="connsiteY6" fmla="*/ 356443 h 392645"/>
              <a:gd name="connisteX7" fmla="*/ 1360805 w 1753235"/>
              <a:gd name="connsiteY7" fmla="*/ 27513 h 392645"/>
              <a:gd name="connisteX8" fmla="*/ 1543685 w 1753235"/>
              <a:gd name="connsiteY8" fmla="*/ 356443 h 392645"/>
              <a:gd name="connisteX9" fmla="*/ 1753235 w 1753235"/>
              <a:gd name="connsiteY9" fmla="*/ 9098 h 392645"/>
              <a:gd name="connisteX10" fmla="*/ 1735455 w 1753235"/>
              <a:gd name="connsiteY10" fmla="*/ -18206 h 3926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753235" h="392646">
                <a:moveTo>
                  <a:pt x="0" y="346918"/>
                </a:moveTo>
                <a:cubicBezTo>
                  <a:pt x="30480" y="269448"/>
                  <a:pt x="98425" y="-8682"/>
                  <a:pt x="173355" y="208"/>
                </a:cubicBezTo>
                <a:cubicBezTo>
                  <a:pt x="248285" y="9098"/>
                  <a:pt x="288925" y="390733"/>
                  <a:pt x="374650" y="392638"/>
                </a:cubicBezTo>
                <a:cubicBezTo>
                  <a:pt x="460375" y="394543"/>
                  <a:pt x="518795" y="14813"/>
                  <a:pt x="602615" y="9098"/>
                </a:cubicBezTo>
                <a:cubicBezTo>
                  <a:pt x="686435" y="3383"/>
                  <a:pt x="721360" y="363428"/>
                  <a:pt x="794385" y="365333"/>
                </a:cubicBezTo>
                <a:cubicBezTo>
                  <a:pt x="867410" y="367238"/>
                  <a:pt x="889635" y="20528"/>
                  <a:pt x="968375" y="18623"/>
                </a:cubicBezTo>
                <a:cubicBezTo>
                  <a:pt x="1047115" y="16718"/>
                  <a:pt x="1108710" y="354538"/>
                  <a:pt x="1187450" y="356443"/>
                </a:cubicBezTo>
                <a:cubicBezTo>
                  <a:pt x="1266190" y="358348"/>
                  <a:pt x="1289685" y="27513"/>
                  <a:pt x="1360805" y="27513"/>
                </a:cubicBezTo>
                <a:cubicBezTo>
                  <a:pt x="1431925" y="27513"/>
                  <a:pt x="1464945" y="360253"/>
                  <a:pt x="1543685" y="356443"/>
                </a:cubicBezTo>
                <a:cubicBezTo>
                  <a:pt x="1622425" y="352633"/>
                  <a:pt x="1715135" y="84028"/>
                  <a:pt x="1753235" y="909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>
            <a:off x="6385560" y="4611370"/>
            <a:ext cx="669290" cy="392430"/>
          </a:xfrm>
          <a:custGeom>
            <a:avLst/>
            <a:gdLst>
              <a:gd name="connisteX0" fmla="*/ 0 w 1753235"/>
              <a:gd name="connsiteY0" fmla="*/ 346918 h 392645"/>
              <a:gd name="connisteX1" fmla="*/ 173355 w 1753235"/>
              <a:gd name="connsiteY1" fmla="*/ 208 h 392645"/>
              <a:gd name="connisteX2" fmla="*/ 374650 w 1753235"/>
              <a:gd name="connsiteY2" fmla="*/ 392638 h 392645"/>
              <a:gd name="connisteX3" fmla="*/ 602615 w 1753235"/>
              <a:gd name="connsiteY3" fmla="*/ 9098 h 392645"/>
              <a:gd name="connisteX4" fmla="*/ 794385 w 1753235"/>
              <a:gd name="connsiteY4" fmla="*/ 365333 h 392645"/>
              <a:gd name="connisteX5" fmla="*/ 968375 w 1753235"/>
              <a:gd name="connsiteY5" fmla="*/ 18623 h 392645"/>
              <a:gd name="connisteX6" fmla="*/ 1187450 w 1753235"/>
              <a:gd name="connsiteY6" fmla="*/ 356443 h 392645"/>
              <a:gd name="connisteX7" fmla="*/ 1360805 w 1753235"/>
              <a:gd name="connsiteY7" fmla="*/ 27513 h 392645"/>
              <a:gd name="connisteX8" fmla="*/ 1543685 w 1753235"/>
              <a:gd name="connsiteY8" fmla="*/ 356443 h 392645"/>
              <a:gd name="connisteX9" fmla="*/ 1753235 w 1753235"/>
              <a:gd name="connsiteY9" fmla="*/ 9098 h 392645"/>
              <a:gd name="connisteX10" fmla="*/ 1735455 w 1753235"/>
              <a:gd name="connsiteY10" fmla="*/ -18206 h 3926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753235" h="392646">
                <a:moveTo>
                  <a:pt x="0" y="346918"/>
                </a:moveTo>
                <a:cubicBezTo>
                  <a:pt x="30480" y="269448"/>
                  <a:pt x="98425" y="-8682"/>
                  <a:pt x="173355" y="208"/>
                </a:cubicBezTo>
                <a:cubicBezTo>
                  <a:pt x="248285" y="9098"/>
                  <a:pt x="288925" y="390733"/>
                  <a:pt x="374650" y="392638"/>
                </a:cubicBezTo>
                <a:cubicBezTo>
                  <a:pt x="460375" y="394543"/>
                  <a:pt x="518795" y="14813"/>
                  <a:pt x="602615" y="9098"/>
                </a:cubicBezTo>
                <a:cubicBezTo>
                  <a:pt x="686435" y="3383"/>
                  <a:pt x="721360" y="363428"/>
                  <a:pt x="794385" y="365333"/>
                </a:cubicBezTo>
                <a:cubicBezTo>
                  <a:pt x="867410" y="367238"/>
                  <a:pt x="889635" y="20528"/>
                  <a:pt x="968375" y="18623"/>
                </a:cubicBezTo>
                <a:cubicBezTo>
                  <a:pt x="1047115" y="16718"/>
                  <a:pt x="1108710" y="354538"/>
                  <a:pt x="1187450" y="356443"/>
                </a:cubicBezTo>
                <a:cubicBezTo>
                  <a:pt x="1266190" y="358348"/>
                  <a:pt x="1289685" y="27513"/>
                  <a:pt x="1360805" y="27513"/>
                </a:cubicBezTo>
                <a:cubicBezTo>
                  <a:pt x="1431925" y="27513"/>
                  <a:pt x="1464945" y="360253"/>
                  <a:pt x="1543685" y="356443"/>
                </a:cubicBezTo>
                <a:cubicBezTo>
                  <a:pt x="1622425" y="352633"/>
                  <a:pt x="1715135" y="84028"/>
                  <a:pt x="1753235" y="909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>
            <a:off x="6607810" y="5922645"/>
            <a:ext cx="285115" cy="392430"/>
          </a:xfrm>
          <a:custGeom>
            <a:avLst/>
            <a:gdLst>
              <a:gd name="connisteX0" fmla="*/ 0 w 1753235"/>
              <a:gd name="connsiteY0" fmla="*/ 346918 h 392645"/>
              <a:gd name="connisteX1" fmla="*/ 173355 w 1753235"/>
              <a:gd name="connsiteY1" fmla="*/ 208 h 392645"/>
              <a:gd name="connisteX2" fmla="*/ 374650 w 1753235"/>
              <a:gd name="connsiteY2" fmla="*/ 392638 h 392645"/>
              <a:gd name="connisteX3" fmla="*/ 602615 w 1753235"/>
              <a:gd name="connsiteY3" fmla="*/ 9098 h 392645"/>
              <a:gd name="connisteX4" fmla="*/ 794385 w 1753235"/>
              <a:gd name="connsiteY4" fmla="*/ 365333 h 392645"/>
              <a:gd name="connisteX5" fmla="*/ 968375 w 1753235"/>
              <a:gd name="connsiteY5" fmla="*/ 18623 h 392645"/>
              <a:gd name="connisteX6" fmla="*/ 1187450 w 1753235"/>
              <a:gd name="connsiteY6" fmla="*/ 356443 h 392645"/>
              <a:gd name="connisteX7" fmla="*/ 1360805 w 1753235"/>
              <a:gd name="connsiteY7" fmla="*/ 27513 h 392645"/>
              <a:gd name="connisteX8" fmla="*/ 1543685 w 1753235"/>
              <a:gd name="connsiteY8" fmla="*/ 356443 h 392645"/>
              <a:gd name="connisteX9" fmla="*/ 1753235 w 1753235"/>
              <a:gd name="connsiteY9" fmla="*/ 9098 h 392645"/>
              <a:gd name="connisteX10" fmla="*/ 1735455 w 1753235"/>
              <a:gd name="connsiteY10" fmla="*/ -18206 h 3926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753235" h="392646">
                <a:moveTo>
                  <a:pt x="0" y="346918"/>
                </a:moveTo>
                <a:cubicBezTo>
                  <a:pt x="30480" y="269448"/>
                  <a:pt x="98425" y="-8682"/>
                  <a:pt x="173355" y="208"/>
                </a:cubicBezTo>
                <a:cubicBezTo>
                  <a:pt x="248285" y="9098"/>
                  <a:pt x="288925" y="390733"/>
                  <a:pt x="374650" y="392638"/>
                </a:cubicBezTo>
                <a:cubicBezTo>
                  <a:pt x="460375" y="394543"/>
                  <a:pt x="518795" y="14813"/>
                  <a:pt x="602615" y="9098"/>
                </a:cubicBezTo>
                <a:cubicBezTo>
                  <a:pt x="686435" y="3383"/>
                  <a:pt x="721360" y="363428"/>
                  <a:pt x="794385" y="365333"/>
                </a:cubicBezTo>
                <a:cubicBezTo>
                  <a:pt x="867410" y="367238"/>
                  <a:pt x="889635" y="20528"/>
                  <a:pt x="968375" y="18623"/>
                </a:cubicBezTo>
                <a:cubicBezTo>
                  <a:pt x="1047115" y="16718"/>
                  <a:pt x="1108710" y="354538"/>
                  <a:pt x="1187450" y="356443"/>
                </a:cubicBezTo>
                <a:cubicBezTo>
                  <a:pt x="1266190" y="358348"/>
                  <a:pt x="1289685" y="27513"/>
                  <a:pt x="1360805" y="27513"/>
                </a:cubicBezTo>
                <a:cubicBezTo>
                  <a:pt x="1431925" y="27513"/>
                  <a:pt x="1464945" y="360253"/>
                  <a:pt x="1543685" y="356443"/>
                </a:cubicBezTo>
                <a:cubicBezTo>
                  <a:pt x="1622425" y="352633"/>
                  <a:pt x="1715135" y="84028"/>
                  <a:pt x="1753235" y="9098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415290" y="1972310"/>
            <a:ext cx="386080" cy="4761865"/>
          </a:xfrm>
          <a:custGeom>
            <a:avLst/>
            <a:gdLst>
              <a:gd name="connisteX0" fmla="*/ 51559 w 385928"/>
              <a:gd name="connsiteY0" fmla="*/ 0 h 4761865"/>
              <a:gd name="connisteX1" fmla="*/ 346834 w 385928"/>
              <a:gd name="connsiteY1" fmla="*/ 308610 h 4761865"/>
              <a:gd name="connisteX2" fmla="*/ 124 w 385928"/>
              <a:gd name="connsiteY2" fmla="*/ 706120 h 4761865"/>
              <a:gd name="connisteX3" fmla="*/ 385569 w 385928"/>
              <a:gd name="connsiteY3" fmla="*/ 924560 h 4761865"/>
              <a:gd name="connisteX4" fmla="*/ 64894 w 385928"/>
              <a:gd name="connsiteY4" fmla="*/ 1270635 h 4761865"/>
              <a:gd name="connisteX5" fmla="*/ 359534 w 385928"/>
              <a:gd name="connsiteY5" fmla="*/ 1617345 h 4761865"/>
              <a:gd name="connisteX6" fmla="*/ 90294 w 385928"/>
              <a:gd name="connsiteY6" fmla="*/ 1886585 h 4761865"/>
              <a:gd name="connisteX7" fmla="*/ 321434 w 385928"/>
              <a:gd name="connsiteY7" fmla="*/ 2297430 h 4761865"/>
              <a:gd name="connisteX8" fmla="*/ 51559 w 385928"/>
              <a:gd name="connsiteY8" fmla="*/ 2592705 h 4761865"/>
              <a:gd name="connisteX9" fmla="*/ 334134 w 385928"/>
              <a:gd name="connsiteY9" fmla="*/ 2939415 h 4761865"/>
              <a:gd name="connisteX10" fmla="*/ 38859 w 385928"/>
              <a:gd name="connsiteY10" fmla="*/ 3221355 h 4761865"/>
              <a:gd name="connisteX11" fmla="*/ 308734 w 385928"/>
              <a:gd name="connsiteY11" fmla="*/ 3516630 h 4761865"/>
              <a:gd name="connisteX12" fmla="*/ 124 w 385928"/>
              <a:gd name="connsiteY12" fmla="*/ 3824605 h 4761865"/>
              <a:gd name="connisteX13" fmla="*/ 282699 w 385928"/>
              <a:gd name="connsiteY13" fmla="*/ 4145280 h 4761865"/>
              <a:gd name="connisteX14" fmla="*/ 77594 w 385928"/>
              <a:gd name="connsiteY14" fmla="*/ 4351020 h 4761865"/>
              <a:gd name="connisteX15" fmla="*/ 218564 w 385928"/>
              <a:gd name="connsiteY15" fmla="*/ 4761865 h 4761865"/>
              <a:gd name="connisteX16" fmla="*/ 410969 w 385928"/>
              <a:gd name="connsiteY16" fmla="*/ 5018405 h 47618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385929" h="4761865">
                <a:moveTo>
                  <a:pt x="51560" y="0"/>
                </a:moveTo>
                <a:cubicBezTo>
                  <a:pt x="117600" y="53975"/>
                  <a:pt x="356995" y="167640"/>
                  <a:pt x="346835" y="308610"/>
                </a:cubicBezTo>
                <a:cubicBezTo>
                  <a:pt x="336675" y="449580"/>
                  <a:pt x="-7495" y="582930"/>
                  <a:pt x="125" y="706120"/>
                </a:cubicBezTo>
                <a:cubicBezTo>
                  <a:pt x="7745" y="829310"/>
                  <a:pt x="372870" y="811530"/>
                  <a:pt x="385570" y="924560"/>
                </a:cubicBezTo>
                <a:cubicBezTo>
                  <a:pt x="398270" y="1037590"/>
                  <a:pt x="69975" y="1132205"/>
                  <a:pt x="64895" y="1270635"/>
                </a:cubicBezTo>
                <a:cubicBezTo>
                  <a:pt x="59815" y="1409065"/>
                  <a:pt x="354455" y="1494155"/>
                  <a:pt x="359535" y="1617345"/>
                </a:cubicBezTo>
                <a:cubicBezTo>
                  <a:pt x="364615" y="1740535"/>
                  <a:pt x="97915" y="1750695"/>
                  <a:pt x="90295" y="1886585"/>
                </a:cubicBezTo>
                <a:cubicBezTo>
                  <a:pt x="82675" y="2022475"/>
                  <a:pt x="329055" y="2156460"/>
                  <a:pt x="321435" y="2297430"/>
                </a:cubicBezTo>
                <a:cubicBezTo>
                  <a:pt x="313815" y="2438400"/>
                  <a:pt x="49020" y="2464435"/>
                  <a:pt x="51560" y="2592705"/>
                </a:cubicBezTo>
                <a:cubicBezTo>
                  <a:pt x="54100" y="2720975"/>
                  <a:pt x="336675" y="2813685"/>
                  <a:pt x="334135" y="2939415"/>
                </a:cubicBezTo>
                <a:cubicBezTo>
                  <a:pt x="331595" y="3065145"/>
                  <a:pt x="43940" y="3105785"/>
                  <a:pt x="38860" y="3221355"/>
                </a:cubicBezTo>
                <a:cubicBezTo>
                  <a:pt x="33780" y="3336925"/>
                  <a:pt x="316355" y="3395980"/>
                  <a:pt x="308735" y="3516630"/>
                </a:cubicBezTo>
                <a:cubicBezTo>
                  <a:pt x="301115" y="3637280"/>
                  <a:pt x="5205" y="3698875"/>
                  <a:pt x="125" y="3824605"/>
                </a:cubicBezTo>
                <a:cubicBezTo>
                  <a:pt x="-4955" y="3950335"/>
                  <a:pt x="267460" y="4039870"/>
                  <a:pt x="282700" y="4145280"/>
                </a:cubicBezTo>
                <a:cubicBezTo>
                  <a:pt x="297940" y="4250690"/>
                  <a:pt x="90295" y="4227830"/>
                  <a:pt x="77595" y="4351020"/>
                </a:cubicBezTo>
                <a:cubicBezTo>
                  <a:pt x="64895" y="4474210"/>
                  <a:pt x="151890" y="4628515"/>
                  <a:pt x="218565" y="476186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375603" y="374968"/>
            <a:ext cx="9250362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  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</a:rPr>
              <a:t>RNA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元基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肽展公式的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周期叠加公式</a:t>
            </a:r>
            <a:endParaRPr lang="zh-CN" altLang="en-US" sz="2600" b="1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260475" y="1423035"/>
            <a:ext cx="4264660" cy="43694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</a:rPr>
              <a:t>DNA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</a:rPr>
              <a:t>T{I}  = T{</a:t>
            </a:r>
            <a:r>
              <a:rPr lang="zh-CN" alt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</a:rPr>
              <a:t>羟</a:t>
            </a:r>
            <a:r>
              <a:rPr lang="en-US" altLang="zh-CN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</a:rPr>
              <a:t> 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</a:rPr>
              <a:t>+ </a:t>
            </a:r>
            <a:r>
              <a:rPr lang="zh-CN" alt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</a:rPr>
              <a:t>羟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</a:rPr>
              <a:t>}               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T{D} = T{</a:t>
            </a:r>
            <a:r>
              <a:rPr lang="zh-CN" alt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羟</a:t>
            </a:r>
            <a:r>
              <a:rPr lang="en-US" altLang="zh-CN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 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+ </a:t>
            </a:r>
            <a:r>
              <a:rPr lang="zh-CN" alt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氨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}   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T{U} = T{</a:t>
            </a:r>
            <a:r>
              <a:rPr lang="zh-CN" alt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羟</a:t>
            </a:r>
            <a:r>
              <a:rPr lang="en-US" altLang="zh-CN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 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+ </a:t>
            </a:r>
            <a:r>
              <a:rPr lang="zh-CN" alt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氨</a:t>
            </a:r>
            <a:r>
              <a:rPr lang="en-US" altLang="zh-CN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 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+ </a:t>
            </a:r>
            <a:r>
              <a:rPr lang="zh-CN" alt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甲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}   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T{Q} = T{</a:t>
            </a:r>
            <a:r>
              <a:rPr lang="zh-CN" alt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羟</a:t>
            </a:r>
            <a:r>
              <a:rPr lang="en-US" altLang="zh-CN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 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+ </a:t>
            </a:r>
            <a:r>
              <a:rPr lang="zh-CN" alt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羟</a:t>
            </a:r>
            <a:r>
              <a:rPr lang="en-US" altLang="zh-CN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 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+ </a:t>
            </a:r>
            <a:r>
              <a:rPr lang="zh-CN" alt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甲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}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   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T{V} = T{Q + U}   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T{E} = T{I + U} 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= T{D + U}</a:t>
            </a:r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T{C} = T{I + D}   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T{S} = T{I + Q}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 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T{A} = T{V + S}   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T{O}= T{E + S}   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T{P} = T{E + C}    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T{M}= T{C + S}   </a:t>
            </a:r>
            <a:r>
              <a:rPr lang="en-US" sz="2600" b="1">
                <a:latin typeface="华文宋体" panose="02010600040101010101" charset="-122"/>
                <a:ea typeface="华文宋体" panose="02010600040101010101" charset="-122"/>
                <a:sym typeface="+mn-ea"/>
              </a:rPr>
              <a:t>  </a:t>
            </a:r>
            <a:endParaRPr lang="en-US" sz="26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525135" y="1423035"/>
            <a:ext cx="4912360" cy="44926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</a:rPr>
              <a:t>T{T} = T{V + E}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T{X} = T{V + C}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T{H} = T{(E + C) / 2}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T{HE} = T{H + E} 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T{HC} = T{H + C}</a:t>
            </a:r>
            <a:endParaRPr lang="en-US" sz="1800" b="1">
              <a:solidFill>
                <a:srgbClr val="002060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endParaRPr lang="en-US" sz="2400" b="1"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RNA</a:t>
            </a:r>
            <a:endParaRPr lang="en-US" sz="16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T{F} =  T{(D + D}</a:t>
            </a:r>
            <a:endParaRPr lang="en-US" sz="16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T{FF} = T{CC} </a:t>
            </a:r>
            <a:endParaRPr lang="en-US" sz="16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T{HH}  = </a:t>
            </a:r>
            <a:r>
              <a:rPr lang="en-US" sz="16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T{E + C} </a:t>
            </a:r>
            <a:r>
              <a:rPr lang="en-US" sz="1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= T{P}</a:t>
            </a:r>
            <a:r>
              <a:rPr lang="en-US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 </a:t>
            </a:r>
            <a:endParaRPr 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endParaRPr 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{} </a:t>
            </a:r>
            <a:r>
              <a:rPr lang="zh-CN" altLang="en-US" sz="1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为元基</a:t>
            </a:r>
            <a:r>
              <a:rPr lang="en-US" altLang="zh-CN" sz="1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   </a:t>
            </a:r>
            <a:r>
              <a:rPr lang="zh-CN" altLang="en-US" sz="1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（）为化合基</a:t>
            </a:r>
            <a:endParaRPr lang="en-US" sz="14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sz="1400" b="1">
                <a:latin typeface="华文宋体" panose="02010600040101010101" charset="-122"/>
                <a:ea typeface="华文宋体" panose="02010600040101010101" charset="-122"/>
              </a:rPr>
              <a:t>... ...=&gt;T (</a:t>
            </a:r>
            <a:r>
              <a:rPr lang="zh-CN" altLang="en-US" sz="14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氨基</a:t>
            </a:r>
            <a:r>
              <a:rPr lang="en-US" altLang="zh-CN" sz="14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) = T (2*</a:t>
            </a:r>
            <a:r>
              <a:rPr lang="zh-CN" altLang="en-US" sz="14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羟基</a:t>
            </a:r>
            <a:r>
              <a:rPr lang="en-US" altLang="zh-CN" sz="14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)</a:t>
            </a:r>
            <a:r>
              <a:rPr lang="en-US" altLang="zh-CN" sz="18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 </a:t>
            </a:r>
            <a:r>
              <a:rPr lang="en-US" sz="1800" b="1">
                <a:latin typeface="华文宋体" panose="02010600040101010101" charset="-122"/>
                <a:ea typeface="华文宋体" panose="02010600040101010101" charset="-122"/>
              </a:rPr>
              <a:t> </a:t>
            </a:r>
            <a:endParaRPr lang="en-US" sz="1800" b="1"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400" b="1">
                <a:latin typeface="华文宋体" panose="02010600040101010101" charset="-122"/>
                <a:ea typeface="华文宋体" panose="02010600040101010101" charset="-122"/>
                <a:sym typeface="+mn-ea"/>
              </a:rPr>
              <a:t>... ...=&gt;T (</a:t>
            </a:r>
            <a:r>
              <a:rPr lang="zh-CN" altLang="en-US" sz="1400" b="1">
                <a:latin typeface="华文宋体" panose="02010600040101010101" charset="-122"/>
                <a:ea typeface="华文宋体" panose="02010600040101010101" charset="-122"/>
                <a:sym typeface="+mn-ea"/>
              </a:rPr>
              <a:t>甲</a:t>
            </a:r>
            <a:r>
              <a:rPr lang="zh-CN" altLang="en-US" sz="14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基</a:t>
            </a:r>
            <a:r>
              <a:rPr lang="en-US" altLang="zh-CN" sz="14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) = T ( carry</a:t>
            </a:r>
            <a:r>
              <a:rPr lang="zh-CN" altLang="en-US" sz="14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标识</a:t>
            </a:r>
            <a:r>
              <a:rPr lang="en-US" altLang="zh-CN" sz="1400" b="1">
                <a:solidFill>
                  <a:srgbClr val="002060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) </a:t>
            </a:r>
            <a:r>
              <a:rPr lang="en-US" sz="1400" b="1">
                <a:latin typeface="华文宋体" panose="02010600040101010101" charset="-122"/>
                <a:ea typeface="华文宋体" panose="02010600040101010101" charset="-122"/>
                <a:sym typeface="+mn-ea"/>
              </a:rPr>
              <a:t> </a:t>
            </a:r>
            <a:endParaRPr lang="en-US" sz="1400" b="1"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1600" b="1">
                <a:latin typeface="华文宋体" panose="02010600040101010101" charset="-122"/>
                <a:ea typeface="华文宋体" panose="02010600040101010101" charset="-122"/>
              </a:rPr>
              <a:t>      </a:t>
            </a:r>
            <a:endParaRPr lang="en-US" sz="1600" b="1"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sz="2600" b="1">
                <a:latin typeface="华文宋体" panose="02010600040101010101" charset="-122"/>
                <a:ea typeface="华文宋体" panose="02010600040101010101" charset="-122"/>
              </a:rPr>
              <a:t> f 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</a:rPr>
              <a:t>频率</a:t>
            </a:r>
            <a:r>
              <a:rPr lang="en-US" altLang="zh-CN" sz="2600" b="1">
                <a:latin typeface="华文宋体" panose="02010600040101010101" charset="-122"/>
                <a:ea typeface="华文宋体" panose="02010600040101010101" charset="-122"/>
              </a:rPr>
              <a:t> </a:t>
            </a:r>
            <a:r>
              <a:rPr lang="en-US" sz="2600" b="1">
                <a:latin typeface="华文宋体" panose="02010600040101010101" charset="-122"/>
                <a:ea typeface="华文宋体" panose="02010600040101010101" charset="-122"/>
              </a:rPr>
              <a:t>=  1 / T</a:t>
            </a:r>
            <a:r>
              <a:rPr lang="zh-CN" altLang="en-US" sz="2600" b="1">
                <a:latin typeface="华文宋体" panose="02010600040101010101" charset="-122"/>
                <a:ea typeface="华文宋体" panose="02010600040101010101" charset="-122"/>
              </a:rPr>
              <a:t>周期</a:t>
            </a:r>
            <a:endParaRPr lang="zh-CN" altLang="en-US" sz="2600" b="1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6140450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规划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</a:t>
            </a:r>
            <a:r>
              <a:rPr lang="zh-CN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</a:rPr>
              <a:t>Visionary</a:t>
            </a:r>
            <a:r>
              <a:rPr lang="zh-CN" altLang="zh-CN" sz="2600" b="1">
                <a:latin typeface="华文宋体" panose="02010600040101010101" charset="-122"/>
                <a:ea typeface="华文宋体" panose="02010600040101010101" charset="-122"/>
              </a:rPr>
              <a:t> 2018~2019</a:t>
            </a:r>
            <a:endParaRPr lang="zh-CN" altLang="zh-CN" sz="26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695325" y="5330825"/>
            <a:ext cx="11279188" cy="1263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1:</a:t>
            </a:r>
            <a:r>
              <a:rPr lang="zh-CN" altLang="zh-CN" sz="2600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sz="2600">
                <a:latin typeface="华文隶书" panose="02010800040101010101" charset="-122"/>
                <a:ea typeface="华文隶书" panose="02010800040101010101" charset="-122"/>
              </a:rPr>
              <a:t>智能数据的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AOPM</a:t>
            </a:r>
            <a:r>
              <a:rPr lang="zh-CN" altLang="zh-CN" sz="2600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sz="2600">
                <a:latin typeface="华文隶书" panose="02010800040101010101" charset="-122"/>
                <a:ea typeface="华文隶书" panose="02010800040101010101" charset="-122"/>
              </a:rPr>
              <a:t>基础组件研发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/ Deta Open Source </a:t>
            </a:r>
            <a:r>
              <a:rPr lang="zh-CN" altLang="zh-CN" sz="2600">
                <a:latin typeface="华文隶书" panose="02010800040101010101" charset="-122"/>
                <a:ea typeface="华文隶书" panose="02010800040101010101" charset="-122"/>
              </a:rPr>
              <a:t> </a:t>
            </a:r>
            <a:endParaRPr lang="zh-CN" altLang="zh-CN" sz="260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2: </a:t>
            </a:r>
            <a:r>
              <a:rPr lang="zh-CN" sz="2600">
                <a:latin typeface="华文隶书" panose="02010800040101010101" charset="-122"/>
                <a:ea typeface="华文隶书" panose="02010800040101010101" charset="-122"/>
              </a:rPr>
              <a:t>智能组件的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VPCS</a:t>
            </a:r>
            <a:r>
              <a:rPr lang="zh-CN" altLang="zh-CN" sz="2600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sz="2600">
                <a:latin typeface="华文隶书" panose="02010800040101010101" charset="-122"/>
                <a:ea typeface="华文隶书" panose="02010800040101010101" charset="-122"/>
              </a:rPr>
              <a:t>具体商业应用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/ Deta Business</a:t>
            </a:r>
            <a:endParaRPr lang="zh-CN" altLang="zh-CN" sz="2600" b="1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3: </a:t>
            </a:r>
            <a:r>
              <a:rPr lang="zh-CN" sz="2600">
                <a:latin typeface="华文隶书" panose="02010800040101010101" charset="-122"/>
                <a:ea typeface="华文隶书" panose="02010800040101010101" charset="-122"/>
              </a:rPr>
              <a:t>商业论证 与 归纳细节 用于研发 类人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DNA</a:t>
            </a:r>
            <a:r>
              <a:rPr lang="zh-CN" altLang="zh-CN" sz="2600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sz="2600">
                <a:latin typeface="华文隶书" panose="02010800040101010101" charset="-122"/>
                <a:ea typeface="华文隶书" panose="02010800040101010101" charset="-122"/>
              </a:rPr>
              <a:t>智能生态系统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/ Deta Science</a:t>
            </a:r>
            <a:endParaRPr lang="zh-CN" altLang="zh-CN" sz="2600" b="1"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9221" name="Picture 5" descr="C:\Users\Administrator\Desktop\api\DETA 20190505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57347" y="1168212"/>
            <a:ext cx="10594612" cy="38266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6400" y="1293495"/>
            <a:ext cx="889444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最后：如果我能进行定义，我定义计算算能优化公式为真实环境中每1秒函数执行需要走的硬件逻辑门（与或非总数S）与软件函数本身执行需要的（与或非总数s）的比</a:t>
            </a:r>
            <a:endParaRPr lang="zh-CN" altLang="en-US"/>
          </a:p>
          <a:p>
            <a:endParaRPr lang="zh-CN" altLang="en-US"/>
          </a:p>
          <a:p>
            <a:r>
              <a:rPr lang="zh-CN" altLang="en-US" sz="2400" b="1"/>
              <a:t>公式为N  = S(AON)/s(AON)</a:t>
            </a:r>
            <a:endParaRPr lang="zh-CN" altLang="en-US" sz="2400" b="1"/>
          </a:p>
          <a:p>
            <a:endParaRPr lang="zh-CN" altLang="en-US"/>
          </a:p>
          <a:p>
            <a:r>
              <a:rPr lang="zh-CN" altLang="en-US"/>
              <a:t>N= 算能单位AON= AND +OR+ NEGATIVE (与或非门器件)</a:t>
            </a:r>
            <a:endParaRPr lang="zh-CN" altLang="en-US"/>
          </a:p>
          <a:p>
            <a:r>
              <a:rPr lang="zh-CN" altLang="en-US"/>
              <a:t>S= 每时间秒函数在非结束状态走过的AON累计总和（微秒对应微N，纳秒对应纳N）</a:t>
            </a:r>
            <a:endParaRPr lang="zh-CN" altLang="en-US"/>
          </a:p>
          <a:p>
            <a:r>
              <a:rPr lang="zh-CN" altLang="en-US"/>
              <a:t>s= 函数本身执行需要走的非重复AON 单元总和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注：通过这个函数可以确定函数优化前后的计算能力值，确定优化是否有效。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accent3"/>
                </a:solidFill>
              </a:rPr>
              <a:t> </a:t>
            </a:r>
            <a:r>
              <a:rPr lang="zh-CN" altLang="en-US" sz="2000" b="1">
                <a:solidFill>
                  <a:schemeClr val="accent3"/>
                </a:solidFill>
              </a:rPr>
              <a:t>元基是一种 拥有 语义表达，生化表达，电极表达，磁频率表达的 四重 基本信号单位</a:t>
            </a:r>
            <a:endParaRPr lang="zh-CN" altLang="en-US" sz="2000" b="1">
              <a:solidFill>
                <a:schemeClr val="accent3"/>
              </a:solidFill>
            </a:endParaRPr>
          </a:p>
          <a:p>
            <a:r>
              <a:rPr lang="en-US" altLang="zh-CN" sz="2000" b="1">
                <a:solidFill>
                  <a:schemeClr val="accent3"/>
                </a:solidFill>
              </a:rPr>
              <a:t> </a:t>
            </a:r>
            <a:endParaRPr lang="en-US" altLang="zh-CN" sz="2000" b="1">
              <a:solidFill>
                <a:schemeClr val="accent3"/>
              </a:solidFill>
            </a:endParaRPr>
          </a:p>
          <a:p>
            <a:r>
              <a:rPr lang="en-US" altLang="zh-CN" sz="2000" b="1">
                <a:solidFill>
                  <a:schemeClr val="accent3"/>
                </a:solidFill>
              </a:rPr>
              <a:t> </a:t>
            </a:r>
            <a:r>
              <a:rPr lang="zh-CN" altLang="en-US" sz="2000" b="1">
                <a:solidFill>
                  <a:schemeClr val="accent3"/>
                </a:solidFill>
              </a:rPr>
              <a:t>同时</a:t>
            </a:r>
            <a:r>
              <a:rPr lang="en-US" altLang="zh-CN" sz="2000" b="1">
                <a:solidFill>
                  <a:schemeClr val="accent3"/>
                </a:solidFill>
              </a:rPr>
              <a:t> </a:t>
            </a:r>
            <a:r>
              <a:rPr lang="zh-CN" altLang="en-US" sz="2000" b="1">
                <a:solidFill>
                  <a:schemeClr val="accent3"/>
                </a:solidFill>
              </a:rPr>
              <a:t>元基</a:t>
            </a:r>
            <a:r>
              <a:rPr lang="en-US" altLang="zh-CN" sz="2000" b="1">
                <a:solidFill>
                  <a:schemeClr val="accent3"/>
                </a:solidFill>
              </a:rPr>
              <a:t> </a:t>
            </a:r>
            <a:r>
              <a:rPr lang="zh-CN" altLang="en-US" sz="2000" b="1">
                <a:solidFill>
                  <a:schemeClr val="accent3"/>
                </a:solidFill>
              </a:rPr>
              <a:t>也是一个</a:t>
            </a:r>
            <a:r>
              <a:rPr lang="en-US" altLang="zh-CN" sz="2000" b="1">
                <a:solidFill>
                  <a:schemeClr val="accent3"/>
                </a:solidFill>
              </a:rPr>
              <a:t> </a:t>
            </a:r>
            <a:r>
              <a:rPr lang="zh-CN" altLang="en-US" sz="2000" b="1">
                <a:solidFill>
                  <a:schemeClr val="accent3"/>
                </a:solidFill>
              </a:rPr>
              <a:t>能量</a:t>
            </a:r>
            <a:r>
              <a:rPr lang="en-US" altLang="zh-CN" sz="2000" b="1">
                <a:solidFill>
                  <a:schemeClr val="accent3"/>
                </a:solidFill>
              </a:rPr>
              <a:t> </a:t>
            </a:r>
            <a:r>
              <a:rPr lang="zh-CN" altLang="en-US" sz="2000" b="1">
                <a:solidFill>
                  <a:schemeClr val="accent3"/>
                </a:solidFill>
              </a:rPr>
              <a:t>单位。</a:t>
            </a:r>
            <a:endParaRPr lang="zh-CN" altLang="en-US" sz="2000" b="1">
              <a:solidFill>
                <a:schemeClr val="accent3"/>
              </a:solidFill>
            </a:endParaRP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11445557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Deta </a:t>
            </a:r>
            <a:r>
              <a:rPr lang="zh-CN" altLang="zh-CN" sz="2600" b="1" dirty="0" smtClean="0">
                <a:latin typeface="华文隶书" panose="02010800040101010101" charset="-122"/>
                <a:ea typeface="华文隶书" panose="02010800040101010101" charset="-122"/>
              </a:rPr>
              <a:t>AI当前版权作品跟进</a:t>
            </a:r>
            <a:r>
              <a:rPr lang="zh-CN" altLang="zh-CN" sz="2600" b="1" dirty="0" smtClean="0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 算能公式</a:t>
            </a:r>
            <a:endParaRPr lang="zh-CN" altLang="zh-CN" sz="2000" dirty="0">
              <a:solidFill>
                <a:srgbClr val="00455E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" name="圆角矩形 67"/>
          <p:cNvSpPr/>
          <p:nvPr/>
        </p:nvSpPr>
        <p:spPr>
          <a:xfrm>
            <a:off x="55245" y="804545"/>
            <a:ext cx="7169150" cy="55410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7644130" y="3384550"/>
            <a:ext cx="4519930" cy="3473450"/>
          </a:xfrm>
          <a:prstGeom prst="roundRect">
            <a:avLst/>
          </a:prstGeom>
          <a:solidFill>
            <a:srgbClr val="7030A0"/>
          </a:soli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/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40373" y="357188"/>
            <a:ext cx="9250362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著作权作品</a:t>
            </a:r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成果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与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布局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2021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，</a:t>
            </a:r>
            <a:r>
              <a:rPr lang="en-US" altLang="zh-CN" sz="2600" b="1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2600" b="1">
                <a:latin typeface="华文隶书" panose="02010800040101010101" charset="-122"/>
                <a:ea typeface="华文隶书" panose="02010800040101010101" charset="-122"/>
              </a:rPr>
              <a:t>准备不断优化和完善它</a:t>
            </a:r>
            <a:endParaRPr lang="zh-CN" altLang="en-US" sz="2600" b="1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33350" y="1744345"/>
            <a:ext cx="1739265" cy="43243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4"/>
                </a:solidFill>
              </a:rPr>
              <a:t>PLSQL</a:t>
            </a:r>
            <a:r>
              <a:rPr lang="zh-CN" altLang="en-US">
                <a:solidFill>
                  <a:schemeClr val="accent4"/>
                </a:solidFill>
                <a:ea typeface="宋体" panose="02010600030101010101" pitchFamily="2" charset="-122"/>
              </a:rPr>
              <a:t>数据库</a:t>
            </a:r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133350" y="2404745"/>
            <a:ext cx="1739265" cy="43243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3"/>
                </a:solidFill>
              </a:rPr>
              <a:t>ETL 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可视化</a:t>
            </a:r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133350" y="3052445"/>
            <a:ext cx="1739265" cy="43243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分词读心术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20650" y="3687445"/>
            <a:ext cx="1752600" cy="43243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数据变换包</a:t>
            </a:r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120650" y="4322445"/>
            <a:ext cx="1751965" cy="43243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>
                <a:solidFill>
                  <a:schemeClr val="accent4"/>
                </a:solidFill>
                <a:ea typeface="宋体" panose="02010600030101010101" pitchFamily="2" charset="-122"/>
              </a:rPr>
              <a:t>数据预测包</a:t>
            </a:r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107950" y="4957445"/>
            <a:ext cx="1764665" cy="43243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数据处理包</a:t>
            </a:r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13" name="六边形 12"/>
          <p:cNvSpPr/>
          <p:nvPr/>
        </p:nvSpPr>
        <p:spPr>
          <a:xfrm>
            <a:off x="2334260" y="2112645"/>
            <a:ext cx="2245995" cy="525780"/>
          </a:xfrm>
          <a:prstGeom prst="hexagon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3"/>
                </a:solidFill>
              </a:rPr>
              <a:t>DNA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元基编码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2359660" y="4347845"/>
            <a:ext cx="2245995" cy="525780"/>
          </a:xfrm>
          <a:prstGeom prst="hexagon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3"/>
                </a:solidFill>
              </a:rPr>
              <a:t>DNA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元基解码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2334260" y="3230245"/>
            <a:ext cx="2245995" cy="525780"/>
          </a:xfrm>
          <a:prstGeom prst="hexagon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3"/>
                </a:solidFill>
              </a:rPr>
              <a:t>PDE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肽展公式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17" name="流程图: 文档 16"/>
          <p:cNvSpPr/>
          <p:nvPr/>
        </p:nvSpPr>
        <p:spPr>
          <a:xfrm>
            <a:off x="5132705" y="1090295"/>
            <a:ext cx="1701165" cy="641350"/>
          </a:xfrm>
          <a:prstGeom prst="flowChartDocument">
            <a:avLst/>
          </a:prstGeom>
          <a:gradFill>
            <a:gsLst>
              <a:gs pos="100000">
                <a:srgbClr val="545454"/>
              </a:gs>
              <a:gs pos="1000">
                <a:srgbClr val="E7E9E6"/>
              </a:gs>
            </a:gsLst>
            <a:lin scaled="1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3"/>
                </a:solidFill>
              </a:rPr>
              <a:t>DNA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搜索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18" name="流程图: 文档 17"/>
          <p:cNvSpPr/>
          <p:nvPr/>
        </p:nvSpPr>
        <p:spPr>
          <a:xfrm>
            <a:off x="5132705" y="1938655"/>
            <a:ext cx="1701165" cy="641350"/>
          </a:xfrm>
          <a:prstGeom prst="flowChartDocument">
            <a:avLst/>
          </a:prstGeom>
          <a:gradFill>
            <a:gsLst>
              <a:gs pos="100000">
                <a:srgbClr val="545454"/>
              </a:gs>
              <a:gs pos="1000">
                <a:srgbClr val="E7E9E6"/>
              </a:gs>
            </a:gsLst>
            <a:lin scaled="1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3"/>
                </a:solidFill>
              </a:rPr>
              <a:t>DNA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筛选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19" name="流程图: 文档 18"/>
          <p:cNvSpPr/>
          <p:nvPr/>
        </p:nvSpPr>
        <p:spPr>
          <a:xfrm>
            <a:off x="5145405" y="2823845"/>
            <a:ext cx="1688465" cy="641350"/>
          </a:xfrm>
          <a:prstGeom prst="flowChartDocument">
            <a:avLst/>
          </a:prstGeom>
          <a:gradFill>
            <a:gsLst>
              <a:gs pos="100000">
                <a:srgbClr val="545454"/>
              </a:gs>
              <a:gs pos="1000">
                <a:srgbClr val="E7E9E6"/>
              </a:gs>
            </a:gsLst>
            <a:lin scaled="1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3"/>
                </a:solidFill>
              </a:rPr>
              <a:t>DNA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数术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20" name="流程图: 文档 19"/>
          <p:cNvSpPr/>
          <p:nvPr/>
        </p:nvSpPr>
        <p:spPr>
          <a:xfrm>
            <a:off x="5132705" y="3659505"/>
            <a:ext cx="1701165" cy="641350"/>
          </a:xfrm>
          <a:prstGeom prst="flowChartDocument">
            <a:avLst/>
          </a:prstGeom>
          <a:gradFill>
            <a:gsLst>
              <a:gs pos="100000">
                <a:srgbClr val="545454"/>
              </a:gs>
              <a:gs pos="1000">
                <a:srgbClr val="E7E9E6"/>
              </a:gs>
            </a:gsLst>
            <a:lin scaled="1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3"/>
                </a:solidFill>
              </a:rPr>
              <a:t>DNA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视觉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21" name="流程图: 文档 20"/>
          <p:cNvSpPr/>
          <p:nvPr/>
        </p:nvSpPr>
        <p:spPr>
          <a:xfrm>
            <a:off x="5120005" y="4512945"/>
            <a:ext cx="1713865" cy="641350"/>
          </a:xfrm>
          <a:prstGeom prst="flowChartDocument">
            <a:avLst/>
          </a:prstGeom>
          <a:gradFill>
            <a:gsLst>
              <a:gs pos="100000">
                <a:srgbClr val="545454"/>
              </a:gs>
              <a:gs pos="1000">
                <a:srgbClr val="E7E9E6"/>
              </a:gs>
            </a:gsLst>
            <a:lin scaled="1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3"/>
                </a:solidFill>
              </a:rPr>
              <a:t>DNA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加密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22" name="流程图: 文档 21"/>
          <p:cNvSpPr/>
          <p:nvPr/>
        </p:nvSpPr>
        <p:spPr>
          <a:xfrm>
            <a:off x="5107305" y="5370195"/>
            <a:ext cx="1726565" cy="641350"/>
          </a:xfrm>
          <a:prstGeom prst="flowChartDocument">
            <a:avLst/>
          </a:prstGeom>
          <a:gradFill>
            <a:gsLst>
              <a:gs pos="100000">
                <a:srgbClr val="545454"/>
              </a:gs>
              <a:gs pos="1000">
                <a:srgbClr val="E7E9E6"/>
              </a:gs>
            </a:gsLst>
            <a:lin scaled="1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3"/>
                </a:solidFill>
              </a:rPr>
              <a:t>DNA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卷积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24" name="上凸带形 23"/>
          <p:cNvSpPr/>
          <p:nvPr/>
        </p:nvSpPr>
        <p:spPr>
          <a:xfrm>
            <a:off x="8036560" y="1090295"/>
            <a:ext cx="3734435" cy="667385"/>
          </a:xfrm>
          <a:prstGeom prst="ribbon2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>
                <a:solidFill>
                  <a:schemeClr val="accent3"/>
                </a:solidFill>
              </a:rPr>
              <a:t>养疗经</a:t>
            </a:r>
            <a:r>
              <a:rPr lang="en-US" altLang="zh-CN">
                <a:solidFill>
                  <a:schemeClr val="accent3"/>
                </a:solidFill>
              </a:rPr>
              <a:t> 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电子医院</a:t>
            </a:r>
            <a:r>
              <a:rPr lang="en-US" altLang="zh-CN">
                <a:solidFill>
                  <a:schemeClr val="accent3"/>
                </a:solidFill>
                <a:ea typeface="宋体" panose="02010600030101010101" pitchFamily="2" charset="-122"/>
              </a:rPr>
              <a:t> APP</a:t>
            </a:r>
            <a:endParaRPr lang="en-US" altLang="zh-CN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25" name="上凸带形 24"/>
          <p:cNvSpPr/>
          <p:nvPr/>
        </p:nvSpPr>
        <p:spPr>
          <a:xfrm>
            <a:off x="7995920" y="2055495"/>
            <a:ext cx="3816350" cy="667385"/>
          </a:xfrm>
          <a:prstGeom prst="ribbon2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>
                <a:solidFill>
                  <a:schemeClr val="accent3"/>
                </a:solidFill>
              </a:rPr>
              <a:t>华瑞集</a:t>
            </a:r>
            <a:r>
              <a:rPr lang="en-US" altLang="zh-CN">
                <a:solidFill>
                  <a:schemeClr val="accent3"/>
                </a:solidFill>
              </a:rPr>
              <a:t> 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元基</a:t>
            </a:r>
            <a:r>
              <a:rPr lang="en-US" altLang="zh-CN">
                <a:solidFill>
                  <a:schemeClr val="accent3"/>
                </a:solidFill>
                <a:ea typeface="宋体" panose="02010600030101010101" pitchFamily="2" charset="-122"/>
              </a:rPr>
              <a:t> 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染色体</a:t>
            </a:r>
            <a:r>
              <a:rPr lang="en-US" altLang="zh-CN">
                <a:solidFill>
                  <a:schemeClr val="accent3"/>
                </a:solidFill>
                <a:ea typeface="宋体" panose="02010600030101010101" pitchFamily="2" charset="-122"/>
              </a:rPr>
              <a:t> API</a:t>
            </a:r>
            <a:endParaRPr lang="en-US" altLang="zh-CN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26" name="云形 25"/>
          <p:cNvSpPr/>
          <p:nvPr/>
        </p:nvSpPr>
        <p:spPr>
          <a:xfrm>
            <a:off x="8127365" y="3569970"/>
            <a:ext cx="1209675" cy="605790"/>
          </a:xfrm>
          <a:prstGeom prst="cloud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工业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27" name="云形 26"/>
          <p:cNvSpPr/>
          <p:nvPr/>
        </p:nvSpPr>
        <p:spPr>
          <a:xfrm>
            <a:off x="10568305" y="3493135"/>
            <a:ext cx="1183640" cy="718820"/>
          </a:xfrm>
          <a:prstGeom prst="cloud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>
                <a:solidFill>
                  <a:schemeClr val="accent3"/>
                </a:solidFill>
              </a:rPr>
              <a:t>农业</a:t>
            </a:r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28" name="云形 27"/>
          <p:cNvSpPr/>
          <p:nvPr/>
        </p:nvSpPr>
        <p:spPr>
          <a:xfrm>
            <a:off x="7644130" y="4671060"/>
            <a:ext cx="1756410" cy="718820"/>
          </a:xfrm>
          <a:prstGeom prst="cloud">
            <a:avLst/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>
                <a:solidFill>
                  <a:schemeClr val="accent3"/>
                </a:solidFill>
              </a:rPr>
              <a:t>服务行业</a:t>
            </a:r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29" name="云形 28"/>
          <p:cNvSpPr/>
          <p:nvPr/>
        </p:nvSpPr>
        <p:spPr>
          <a:xfrm>
            <a:off x="10322560" y="4474210"/>
            <a:ext cx="1812925" cy="718820"/>
          </a:xfrm>
          <a:prstGeom prst="cloud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>
                <a:solidFill>
                  <a:schemeClr val="accent3"/>
                </a:solidFill>
              </a:rPr>
              <a:t>基础科技</a:t>
            </a:r>
            <a:endParaRPr lang="zh-CN" altLang="en-US">
              <a:solidFill>
                <a:schemeClr val="accent3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1872615" y="1979295"/>
            <a:ext cx="461645" cy="41465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8" idx="3"/>
          </p:cNvCxnSpPr>
          <p:nvPr/>
        </p:nvCxnSpPr>
        <p:spPr>
          <a:xfrm>
            <a:off x="1872615" y="2621280"/>
            <a:ext cx="552450" cy="961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911985" y="2055495"/>
            <a:ext cx="436245" cy="151447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4" idx="3"/>
          </p:cNvCxnSpPr>
          <p:nvPr/>
        </p:nvCxnSpPr>
        <p:spPr>
          <a:xfrm>
            <a:off x="1885950" y="2068195"/>
            <a:ext cx="473710" cy="254254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770380" y="2658745"/>
            <a:ext cx="577850" cy="83375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847215" y="2299335"/>
            <a:ext cx="667385" cy="35941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1847215" y="2671445"/>
            <a:ext cx="436880" cy="808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1783080" y="2646045"/>
            <a:ext cx="590550" cy="207899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9" idx="3"/>
          </p:cNvCxnSpPr>
          <p:nvPr/>
        </p:nvCxnSpPr>
        <p:spPr>
          <a:xfrm flipV="1">
            <a:off x="1872615" y="2312035"/>
            <a:ext cx="501015" cy="9569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885950" y="3256280"/>
            <a:ext cx="436880" cy="22352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1873250" y="3326130"/>
            <a:ext cx="526415" cy="127063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0" idx="3"/>
          </p:cNvCxnSpPr>
          <p:nvPr/>
        </p:nvCxnSpPr>
        <p:spPr>
          <a:xfrm flipV="1">
            <a:off x="1873250" y="2312035"/>
            <a:ext cx="513080" cy="15919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0" idx="3"/>
          </p:cNvCxnSpPr>
          <p:nvPr/>
        </p:nvCxnSpPr>
        <p:spPr>
          <a:xfrm flipV="1">
            <a:off x="1873250" y="3531235"/>
            <a:ext cx="448945" cy="3727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1885950" y="3903345"/>
            <a:ext cx="577850" cy="73152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1847215" y="2338070"/>
            <a:ext cx="565150" cy="224536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1" idx="3"/>
          </p:cNvCxnSpPr>
          <p:nvPr/>
        </p:nvCxnSpPr>
        <p:spPr>
          <a:xfrm flipV="1">
            <a:off x="1872615" y="3531235"/>
            <a:ext cx="527050" cy="10077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1821815" y="4570730"/>
            <a:ext cx="551815" cy="6413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2" idx="3"/>
          </p:cNvCxnSpPr>
          <p:nvPr/>
        </p:nvCxnSpPr>
        <p:spPr>
          <a:xfrm flipV="1">
            <a:off x="1872615" y="2414905"/>
            <a:ext cx="436880" cy="275907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1860550" y="3543935"/>
            <a:ext cx="525780" cy="166878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1898650" y="4634865"/>
            <a:ext cx="501015" cy="6159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3" idx="0"/>
            <a:endCxn id="17" idx="1"/>
          </p:cNvCxnSpPr>
          <p:nvPr/>
        </p:nvCxnSpPr>
        <p:spPr>
          <a:xfrm flipV="1">
            <a:off x="4580255" y="1410970"/>
            <a:ext cx="552450" cy="9645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3" idx="0"/>
            <a:endCxn id="18" idx="1"/>
          </p:cNvCxnSpPr>
          <p:nvPr/>
        </p:nvCxnSpPr>
        <p:spPr>
          <a:xfrm flipV="1">
            <a:off x="4580255" y="2259330"/>
            <a:ext cx="552450" cy="11620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3" idx="0"/>
            <a:endCxn id="19" idx="1"/>
          </p:cNvCxnSpPr>
          <p:nvPr/>
        </p:nvCxnSpPr>
        <p:spPr>
          <a:xfrm>
            <a:off x="4580255" y="2375535"/>
            <a:ext cx="565150" cy="76898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endCxn id="20" idx="1"/>
          </p:cNvCxnSpPr>
          <p:nvPr/>
        </p:nvCxnSpPr>
        <p:spPr>
          <a:xfrm>
            <a:off x="4606290" y="2393315"/>
            <a:ext cx="526415" cy="15868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21" idx="1"/>
          </p:cNvCxnSpPr>
          <p:nvPr/>
        </p:nvCxnSpPr>
        <p:spPr>
          <a:xfrm>
            <a:off x="4516755" y="2440305"/>
            <a:ext cx="603250" cy="239331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3" idx="0"/>
          </p:cNvCxnSpPr>
          <p:nvPr/>
        </p:nvCxnSpPr>
        <p:spPr>
          <a:xfrm>
            <a:off x="4580255" y="2375535"/>
            <a:ext cx="501650" cy="320929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5" idx="0"/>
          </p:cNvCxnSpPr>
          <p:nvPr/>
        </p:nvCxnSpPr>
        <p:spPr>
          <a:xfrm flipV="1">
            <a:off x="4580255" y="1541780"/>
            <a:ext cx="436880" cy="195135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15" idx="0"/>
            <a:endCxn id="18" idx="1"/>
          </p:cNvCxnSpPr>
          <p:nvPr/>
        </p:nvCxnSpPr>
        <p:spPr>
          <a:xfrm flipV="1">
            <a:off x="4580255" y="2259330"/>
            <a:ext cx="552450" cy="123380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4594225" y="2954020"/>
            <a:ext cx="525780" cy="53848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5" idx="0"/>
            <a:endCxn id="20" idx="1"/>
          </p:cNvCxnSpPr>
          <p:nvPr/>
        </p:nvCxnSpPr>
        <p:spPr>
          <a:xfrm>
            <a:off x="4580255" y="3493135"/>
            <a:ext cx="552450" cy="4870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21" idx="1"/>
          </p:cNvCxnSpPr>
          <p:nvPr/>
        </p:nvCxnSpPr>
        <p:spPr>
          <a:xfrm>
            <a:off x="4606290" y="3518535"/>
            <a:ext cx="513715" cy="131508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4542790" y="3595370"/>
            <a:ext cx="500380" cy="189928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4" idx="0"/>
          </p:cNvCxnSpPr>
          <p:nvPr/>
        </p:nvCxnSpPr>
        <p:spPr>
          <a:xfrm flipV="1">
            <a:off x="4605655" y="1426845"/>
            <a:ext cx="476250" cy="318389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14" idx="0"/>
          </p:cNvCxnSpPr>
          <p:nvPr/>
        </p:nvCxnSpPr>
        <p:spPr>
          <a:xfrm flipV="1">
            <a:off x="4605655" y="2388870"/>
            <a:ext cx="501650" cy="22218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14" idx="0"/>
          </p:cNvCxnSpPr>
          <p:nvPr/>
        </p:nvCxnSpPr>
        <p:spPr>
          <a:xfrm flipV="1">
            <a:off x="4605655" y="3120390"/>
            <a:ext cx="514350" cy="14903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4568190" y="3851910"/>
            <a:ext cx="564515" cy="73152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4542790" y="4596765"/>
            <a:ext cx="603250" cy="16637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4504055" y="4660900"/>
            <a:ext cx="564515" cy="91122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17" idx="3"/>
            <a:endCxn id="25" idx="1"/>
          </p:cNvCxnSpPr>
          <p:nvPr/>
        </p:nvCxnSpPr>
        <p:spPr>
          <a:xfrm>
            <a:off x="6833870" y="1410970"/>
            <a:ext cx="1638935" cy="103378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6821170" y="2245995"/>
            <a:ext cx="1552575" cy="13652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19" idx="3"/>
          </p:cNvCxnSpPr>
          <p:nvPr/>
        </p:nvCxnSpPr>
        <p:spPr>
          <a:xfrm flipV="1">
            <a:off x="6833870" y="2409825"/>
            <a:ext cx="1466850" cy="7346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20" idx="3"/>
          </p:cNvCxnSpPr>
          <p:nvPr/>
        </p:nvCxnSpPr>
        <p:spPr>
          <a:xfrm flipV="1">
            <a:off x="6833870" y="2400935"/>
            <a:ext cx="1539875" cy="15792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V="1">
            <a:off x="6839585" y="2388870"/>
            <a:ext cx="1633220" cy="235013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22" idx="3"/>
            <a:endCxn id="25" idx="1"/>
          </p:cNvCxnSpPr>
          <p:nvPr/>
        </p:nvCxnSpPr>
        <p:spPr>
          <a:xfrm flipV="1">
            <a:off x="6833870" y="2444750"/>
            <a:ext cx="1638935" cy="324612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25" idx="2"/>
            <a:endCxn id="26" idx="3"/>
          </p:cNvCxnSpPr>
          <p:nvPr/>
        </p:nvCxnSpPr>
        <p:spPr>
          <a:xfrm flipH="1">
            <a:off x="8732520" y="2611755"/>
            <a:ext cx="1171575" cy="99314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25" idx="2"/>
            <a:endCxn id="27" idx="3"/>
          </p:cNvCxnSpPr>
          <p:nvPr/>
        </p:nvCxnSpPr>
        <p:spPr>
          <a:xfrm>
            <a:off x="9904095" y="2611755"/>
            <a:ext cx="1256030" cy="92265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25" idx="2"/>
          </p:cNvCxnSpPr>
          <p:nvPr/>
        </p:nvCxnSpPr>
        <p:spPr>
          <a:xfrm flipH="1">
            <a:off x="9135745" y="2611755"/>
            <a:ext cx="768350" cy="206311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9880600" y="2647315"/>
            <a:ext cx="760095" cy="196342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>
            <a:stCxn id="25" idx="0"/>
          </p:cNvCxnSpPr>
          <p:nvPr/>
        </p:nvCxnSpPr>
        <p:spPr>
          <a:xfrm flipV="1">
            <a:off x="9904095" y="1537335"/>
            <a:ext cx="26035" cy="518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endCxn id="24" idx="2"/>
          </p:cNvCxnSpPr>
          <p:nvPr/>
        </p:nvCxnSpPr>
        <p:spPr>
          <a:xfrm flipH="1" flipV="1">
            <a:off x="9904095" y="1646555"/>
            <a:ext cx="3810" cy="37973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云形 4"/>
          <p:cNvSpPr/>
          <p:nvPr/>
        </p:nvSpPr>
        <p:spPr>
          <a:xfrm>
            <a:off x="7972425" y="5628640"/>
            <a:ext cx="3834765" cy="1019810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>
                <a:solidFill>
                  <a:schemeClr val="accent3"/>
                </a:solidFill>
              </a:rPr>
              <a:t>RNA</a:t>
            </a:r>
            <a:r>
              <a:rPr lang="zh-CN" altLang="en-US">
                <a:solidFill>
                  <a:schemeClr val="accent3"/>
                </a:solidFill>
                <a:ea typeface="宋体" panose="02010600030101010101" pitchFamily="2" charset="-122"/>
              </a:rPr>
              <a:t>元基芯片</a:t>
            </a:r>
            <a:endParaRPr lang="zh-CN" altLang="en-US"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25" idx="2"/>
            <a:endCxn id="5" idx="3"/>
          </p:cNvCxnSpPr>
          <p:nvPr/>
        </p:nvCxnSpPr>
        <p:spPr>
          <a:xfrm flipH="1">
            <a:off x="9890125" y="2611755"/>
            <a:ext cx="13970" cy="307530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8789035" y="5387340"/>
            <a:ext cx="922020" cy="264795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29" idx="1"/>
          </p:cNvCxnSpPr>
          <p:nvPr/>
        </p:nvCxnSpPr>
        <p:spPr>
          <a:xfrm flipV="1">
            <a:off x="9747885" y="5192395"/>
            <a:ext cx="1481455" cy="49593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9126855" y="4072255"/>
            <a:ext cx="753745" cy="1667510"/>
          </a:xfrm>
          <a:prstGeom prst="straightConnector1">
            <a:avLst/>
          </a:prstGeom>
          <a:ln w="28575" cmpd="sng"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</a:gra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" idx="3"/>
            <a:endCxn id="27" idx="2"/>
          </p:cNvCxnSpPr>
          <p:nvPr/>
        </p:nvCxnSpPr>
        <p:spPr>
          <a:xfrm flipV="1">
            <a:off x="9890125" y="3852545"/>
            <a:ext cx="681990" cy="1834515"/>
          </a:xfrm>
          <a:prstGeom prst="straightConnector1">
            <a:avLst/>
          </a:prstGeom>
          <a:ln w="28575" cmpd="sng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2541905" y="11245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内核</a:t>
            </a:r>
            <a:endParaRPr lang="zh-CN" altLang="en-US" b="1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458788" y="1117600"/>
            <a:ext cx="10317162" cy="14239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zh-CN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396240" y="300355"/>
            <a:ext cx="10833735" cy="98361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sz="2600" b="1" dirty="0">
                <a:latin typeface="华文隶书" panose="02010800040101010101" charset="-122"/>
                <a:ea typeface="华文隶书" panose="02010800040101010101" charset="-122"/>
              </a:rPr>
              <a:t>感谢</a:t>
            </a:r>
            <a:r>
              <a:rPr lang="zh-CN" altLang="zh-CN" sz="2600" b="1" dirty="0">
                <a:latin typeface="华文隶书" panose="02010800040101010101" charset="-122"/>
                <a:ea typeface="华文隶书" panose="02010800040101010101" charset="-122"/>
              </a:rPr>
              <a:t>/ Thanks~</a:t>
            </a:r>
            <a:r>
              <a:rPr lang="en-US" altLang="zh-CN" sz="2600" b="1" dirty="0">
                <a:latin typeface="华文隶书" panose="02010800040101010101" charset="-122"/>
                <a:ea typeface="华文隶书" panose="02010800040101010101" charset="-122"/>
              </a:rPr>
              <a:t>  </a:t>
            </a:r>
            <a:r>
              <a:rPr lang="zh-CN" altLang="en-US" sz="1600" b="1" dirty="0">
                <a:latin typeface="华文隶书" panose="02010800040101010101" charset="-122"/>
                <a:ea typeface="华文隶书" panose="02010800040101010101" charset="-122"/>
              </a:rPr>
              <a:t>作者在研发的过程中</a:t>
            </a:r>
            <a:r>
              <a:rPr lang="en-US" altLang="zh-CN" sz="1600" b="1" dirty="0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1600" b="1" dirty="0">
                <a:latin typeface="华文隶书" panose="02010800040101010101" charset="-122"/>
                <a:ea typeface="华文隶书" panose="02010800040101010101" charset="-122"/>
              </a:rPr>
              <a:t>用到的</a:t>
            </a:r>
            <a:r>
              <a:rPr lang="en-US" altLang="zh-CN" sz="1600" b="1" dirty="0"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altLang="en-US" sz="1600" b="1" dirty="0">
                <a:latin typeface="华文隶书" panose="02010800040101010101" charset="-122"/>
                <a:ea typeface="华文隶书" panose="02010800040101010101" charset="-122"/>
              </a:rPr>
              <a:t>研发工具，媒体备份，笔记记录，学历教育，和主观鼓励来源。</a:t>
            </a:r>
            <a:endParaRPr lang="zh-CN" altLang="en-US" sz="1600" b="1" dirty="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zh-CN" sz="1600" b="1" dirty="0">
                <a:latin typeface="华文隶书" panose="02010800040101010101" charset="-122"/>
                <a:ea typeface="华文隶书" panose="02010800040101010101" charset="-122"/>
              </a:rPr>
              <a:t>排版不分先后。</a:t>
            </a:r>
            <a:endParaRPr lang="zh-CN" altLang="zh-CN" sz="1600" b="1" dirty="0">
              <a:latin typeface="华文隶书" panose="02010800040101010101" charset="-122"/>
              <a:ea typeface="华文隶书" panose="02010800040101010101" charset="-122"/>
            </a:endParaRPr>
          </a:p>
          <a:p>
            <a:endParaRPr lang="zh-CN" altLang="zh-CN" sz="1600" b="1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1627505" y="1283970"/>
          <a:ext cx="8937625" cy="5155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930640" imgH="5151120" progId="Paint.Picture">
                  <p:embed/>
                </p:oleObj>
              </mc:Choice>
              <mc:Fallback>
                <p:oleObj name="" r:id="rId1" imgW="8930640" imgH="515112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27505" y="1283970"/>
                        <a:ext cx="8937625" cy="5155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46735" y="993140"/>
            <a:ext cx="10626725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000"/>
          </a:p>
          <a:p>
            <a:r>
              <a:rPr lang="en-US" altLang="zh-CN" sz="1200" b="1"/>
              <a:t>J</a:t>
            </a:r>
            <a:r>
              <a:rPr lang="zh-CN" altLang="en-US" sz="1200" b="1"/>
              <a:t>avaCV显卡，SOUND,CMU声卡，MMPEG视频，JACOB发音驱动lib集 已经打包好地址</a:t>
            </a:r>
            <a:endParaRPr lang="zh-CN" altLang="en-US" sz="1200" b="1"/>
          </a:p>
          <a:p>
            <a:r>
              <a:rPr lang="zh-CN" altLang="en-US" sz="1000"/>
              <a:t>https://github.com/yaoguangluo/YangLiaoJing_HuaRuiJi/tree/18701/lib</a:t>
            </a:r>
            <a:endParaRPr lang="zh-CN" altLang="en-US" sz="1000"/>
          </a:p>
          <a:p>
            <a:r>
              <a:rPr lang="zh-CN" altLang="en-US" sz="1000"/>
              <a:t>https://gitee.com/DetaChina/YangLiaoJing/tree/18700/lib</a:t>
            </a:r>
            <a:endParaRPr lang="zh-CN" altLang="en-US" sz="1000"/>
          </a:p>
          <a:p>
            <a:r>
              <a:rPr lang="zh-CN" altLang="en-US" sz="1000"/>
              <a:t>https://yaoguangluo.coding.net/public/YangLiaoJingHuaRuiJi/YangliaojingHuaruiji/git/files/18801YangliaojingCMS/lib</a:t>
            </a:r>
            <a:endParaRPr lang="zh-CN" altLang="en-US" sz="1000"/>
          </a:p>
          <a:p>
            <a:r>
              <a:rPr lang="zh-CN" altLang="en-US" sz="1000"/>
              <a:t>https://bitbucket.org/luoyaoguang/yangliaojing/src/18701/lib/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200" b="1"/>
              <a:t>20210828 DNA 元基催化 与 肽计算 第三修订版 0.3.9 数(字/据)生命启蒙 最新备份地址</a:t>
            </a:r>
            <a:endParaRPr lang="zh-CN" altLang="en-US" sz="1200" b="1"/>
          </a:p>
          <a:p>
            <a:r>
              <a:rPr lang="zh-CN" altLang="en-US" sz="1000"/>
              <a:t>https://github.com/yaoguangluo/DNA_Chromosome_backup20210705/blob/codingbackup18801/2021/202108/28/罗瑶光_DNA元基催化与肽计算_第三修订版_数据生命启蒙V039_009.pdf</a:t>
            </a:r>
            <a:endParaRPr lang="zh-CN" altLang="en-US" sz="1000"/>
          </a:p>
          <a:p>
            <a:r>
              <a:rPr lang="zh-CN" altLang="en-US" sz="1000"/>
              <a:t>https://yaoguangluo.coding.net/public/YangLiaoJingHuaRuiJi/YangliaojingHuaruiji/git/files/18830_Cms_YLJHRJ/doc/罗瑶光_DNA元基催化与肽计算_第三修订版_数据生命启蒙V039_009.pdf</a:t>
            </a:r>
            <a:endParaRPr lang="zh-CN" altLang="en-US" sz="1000"/>
          </a:p>
          <a:p>
            <a:r>
              <a:rPr lang="zh-CN" altLang="en-US" sz="1000"/>
              <a:t>https://gitee.com/DetaChina/DNA_Chromosome_backup20210705/blob/codingbackup18801/2021/202108/28/罗瑶光_DNA元基催化与肽计算_第三修订版_数据生命启蒙V039_009.pdf</a:t>
            </a:r>
            <a:endParaRPr lang="zh-CN" altLang="en-US" sz="1000"/>
          </a:p>
          <a:p>
            <a:r>
              <a:rPr lang="zh-CN" altLang="en-US" sz="1000"/>
              <a:t>https://bitbucket.org/luoyaoguang/yangliaojing/src/18830_Cms_YLJHRJ/doc/罗瑶光_DNA元基催化与肽计算_第三修订版_数据生命启蒙V039_009.pdf</a:t>
            </a:r>
            <a:endParaRPr lang="zh-CN" altLang="en-US" sz="1000"/>
          </a:p>
          <a:p>
            <a:endParaRPr lang="zh-CN" altLang="en-US" sz="1600"/>
          </a:p>
          <a:p>
            <a:r>
              <a:rPr lang="zh-CN" altLang="en-US" sz="1200" b="1"/>
              <a:t>20210903 养疗经裁剪分支 启动的 华瑞集元基枝 18830 API 最新备份地址</a:t>
            </a:r>
            <a:endParaRPr lang="zh-CN" altLang="en-US" sz="1200" b="1"/>
          </a:p>
          <a:p>
            <a:r>
              <a:rPr lang="zh-CN" altLang="en-US" sz="1000"/>
              <a:t>https://yaoguangluo.coding.net/public/YangLiaoJingHuaRuiJi/YangliaojingHuaruiji/git/files/18830_Cms_YLJHRJ/doc/RootChromosome_V18830_2210903.jar</a:t>
            </a:r>
            <a:endParaRPr lang="zh-CN" altLang="en-US" sz="1000"/>
          </a:p>
          <a:p>
            <a:r>
              <a:rPr lang="zh-CN" altLang="en-US" sz="1000"/>
              <a:t>https://bitbucket.org/luoyaoguang/yangliaojing/src/18830_Cms_YLJHRJ/doc/RootChromosome_V18830_2210903.jar</a:t>
            </a:r>
            <a:endParaRPr lang="zh-CN" altLang="en-US" sz="1000"/>
          </a:p>
          <a:p>
            <a:r>
              <a:rPr lang="zh-CN" altLang="en-US" sz="1000"/>
              <a:t>https://github.com/yaoguangluo/DNA_Chromosome_backup20210705/blob/codingbackup18801/2021/09/03/RootChromosome_V18830_2210903.jar</a:t>
            </a:r>
            <a:endParaRPr lang="zh-CN" altLang="en-US" sz="1000"/>
          </a:p>
          <a:p>
            <a:r>
              <a:rPr lang="zh-CN" altLang="en-US" sz="1000"/>
              <a:t>https://gitee.com/DetaChina/DNA_Chromosome_backup20210705/blob/codingbackup18801/2021/09/03/RootChromosome_V18830_2210903.jar</a:t>
            </a:r>
            <a:endParaRPr lang="zh-CN" altLang="en-US" sz="1000"/>
          </a:p>
          <a:p>
            <a:endParaRPr lang="zh-CN" altLang="en-US"/>
          </a:p>
          <a:p>
            <a:r>
              <a:rPr lang="zh-CN" altLang="en-US" sz="1200" b="1"/>
              <a:t>20210904 华瑞集 DNA 24组元基花 18830 API 最新备份地址</a:t>
            </a:r>
            <a:endParaRPr lang="zh-CN" altLang="en-US" sz="1200" b="1"/>
          </a:p>
          <a:p>
            <a:r>
              <a:rPr lang="zh-CN" altLang="en-US" sz="1000"/>
              <a:t>https://yaoguangluo.coding.net/public/YangLiaoJingHuaRuiJi/YangliaojingHuaruiji/git/files/18830_Cms_YLJHRJ/doc/BloomChromosome_V18830_2210904.jar</a:t>
            </a:r>
            <a:endParaRPr lang="zh-CN" altLang="en-US" sz="1000"/>
          </a:p>
          <a:p>
            <a:r>
              <a:rPr lang="zh-CN" altLang="en-US" sz="1000"/>
              <a:t>https://gitee.com/DetaChina/DNA_Chromosome_backup20210705/blob/codingbackup18801/2021/09/04/BloomChromosome_V18830_2210904.jar</a:t>
            </a:r>
            <a:endParaRPr lang="zh-CN" altLang="en-US" sz="1000"/>
          </a:p>
          <a:p>
            <a:r>
              <a:rPr lang="zh-CN" altLang="en-US" sz="1000"/>
              <a:t>https://github.com/yaoguangluo/DNA_Chromosome_backup20210705/blob/codingbackup18801/2021/09/04/BloomChromosome_V18830_2210904.jar</a:t>
            </a:r>
            <a:endParaRPr lang="zh-CN" altLang="en-US" sz="1000"/>
          </a:p>
          <a:p>
            <a:r>
              <a:rPr lang="zh-CN" altLang="en-US" sz="1000"/>
              <a:t>https://bitbucket.org/luoyaoguang/yangliaojing/src/18830_Cms_YLJHRJ/doc/BloomChromosome_V18830_2210904.jar</a:t>
            </a:r>
            <a:endParaRPr lang="zh-CN" altLang="en-US" sz="1000"/>
          </a:p>
          <a:p>
            <a:endParaRPr lang="zh-CN" altLang="en-US"/>
          </a:p>
          <a:p>
            <a:r>
              <a:rPr lang="zh-CN" altLang="en-US" sz="1200" b="1"/>
              <a:t>RNA 元基芯片 与 肽逻辑</a:t>
            </a:r>
            <a:endParaRPr lang="zh-CN" altLang="en-US" sz="1200" b="1"/>
          </a:p>
          <a:p>
            <a:r>
              <a:rPr lang="zh-CN" altLang="en-US" sz="1000"/>
              <a:t>https://github.com/yaoguangluo/DNA_Chromosome_backup20210705/tree/codingbackup18801/2021/09/07</a:t>
            </a:r>
            <a:endParaRPr lang="zh-CN" altLang="en-US" sz="1000"/>
          </a:p>
          <a:p>
            <a:r>
              <a:rPr lang="zh-CN" altLang="en-US" sz="1000"/>
              <a:t>https://yaoguangluo.coding.net/public/YangLiaoJingHuaRuiJi/YangliaojingHuaruiji/git/files/18880_CMS_YLJHRJ/rna</a:t>
            </a:r>
            <a:endParaRPr lang="zh-CN" altLang="en-US" sz="1000"/>
          </a:p>
          <a:p>
            <a:r>
              <a:rPr lang="zh-CN" altLang="en-US" sz="1000"/>
              <a:t>https://bitbucket.org/luoyaoguang/yangliaojing/src/18880_CMS_YLJHRJ/rna/</a:t>
            </a:r>
            <a:endParaRPr lang="zh-CN" altLang="en-US" sz="1000"/>
          </a:p>
          <a:p>
            <a:r>
              <a:rPr lang="zh-CN" altLang="en-US" sz="1000"/>
              <a:t>https://gitee.com/DetaChina/DNA_Chromosome_backup20210705/tree/codingbackup18801/2021/09/07</a:t>
            </a:r>
            <a:endParaRPr lang="zh-CN" altLang="en-US" sz="1000"/>
          </a:p>
        </p:txBody>
      </p:sp>
      <p:sp>
        <p:nvSpPr>
          <p:cNvPr id="3" name="文本框 2"/>
          <p:cNvSpPr txBox="1"/>
          <p:nvPr/>
        </p:nvSpPr>
        <p:spPr>
          <a:xfrm>
            <a:off x="520065" y="45085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备份下载点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6140450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>
                <a:latin typeface="华文隶书" panose="02010800040101010101" charset="-122"/>
                <a:ea typeface="华文隶书" panose="02010800040101010101" charset="-122"/>
              </a:rPr>
              <a:t>规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划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</a:t>
            </a:r>
            <a:r>
              <a:rPr lang="zh-CN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Visionary </a:t>
            </a:r>
            <a:r>
              <a:rPr lang="zh-CN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AOPM </a:t>
            </a:r>
            <a:r>
              <a:rPr 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工程架构</a:t>
            </a:r>
            <a:endParaRPr lang="zh-CN" sz="26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10243" name="Picture 3" descr="1405743931603463666313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14363" y="747713"/>
            <a:ext cx="9596437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413375" y="1360488"/>
            <a:ext cx="2079625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>
                <a:solidFill>
                  <a:srgbClr val="0070C3"/>
                </a:solidFill>
              </a:rPr>
              <a:t>EXECUTE LOGIC</a:t>
            </a:r>
            <a:endParaRPr lang="zh-CN" altLang="zh-CN">
              <a:solidFill>
                <a:srgbClr val="0070C3"/>
              </a:solidFill>
            </a:endParaRP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2722563" y="6016625"/>
            <a:ext cx="2246312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>
                <a:solidFill>
                  <a:srgbClr val="C00000"/>
                </a:solidFill>
              </a:rPr>
              <a:t>ARCHITECTURE</a:t>
            </a:r>
            <a:endParaRPr lang="zh-CN" altLang="zh-CN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6140450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>
                <a:latin typeface="华文隶书" panose="02010800040101010101" charset="-122"/>
                <a:ea typeface="华文隶书" panose="02010800040101010101" charset="-122"/>
              </a:rPr>
              <a:t>规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划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</a:t>
            </a:r>
            <a:r>
              <a:rPr lang="zh-CN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Visionary </a:t>
            </a:r>
            <a:r>
              <a:rPr lang="zh-CN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AOPM </a:t>
            </a:r>
            <a:r>
              <a:rPr 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后端架构</a:t>
            </a:r>
            <a:endParaRPr lang="zh-CN" sz="26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11267" name="Picture 3" descr="255380281603463666315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5925" y="803275"/>
            <a:ext cx="10972800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8156575" y="2540000"/>
            <a:ext cx="2863850" cy="50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1400">
                <a:solidFill>
                  <a:srgbClr val="C00000"/>
                </a:solidFill>
              </a:rPr>
              <a:t>CONCURRENT</a:t>
            </a:r>
            <a:endParaRPr lang="zh-CN" altLang="zh-CN" sz="1400">
              <a:solidFill>
                <a:srgbClr val="C00000"/>
              </a:solidFill>
            </a:endParaRPr>
          </a:p>
          <a:p>
            <a:r>
              <a:rPr lang="zh-CN" altLang="zh-CN" sz="1400">
                <a:solidFill>
                  <a:srgbClr val="C00000"/>
                </a:solidFill>
              </a:rPr>
              <a:t>       LOGIC</a:t>
            </a:r>
            <a:endParaRPr lang="zh-CN" altLang="zh-CN" sz="1400">
              <a:solidFill>
                <a:srgbClr val="C00000"/>
              </a:solidFill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327150" y="5561013"/>
            <a:ext cx="1889125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>
                <a:solidFill>
                  <a:srgbClr val="00B050"/>
                </a:solidFill>
              </a:rPr>
              <a:t>DEVOPS LOGIC</a:t>
            </a:r>
            <a:endParaRPr lang="zh-CN" altLang="zh-CN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6140450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I 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规划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</a:t>
            </a:r>
            <a:r>
              <a:rPr lang="zh-CN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Visionary </a:t>
            </a:r>
            <a:r>
              <a:rPr lang="zh-CN" alt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VPCS </a:t>
            </a:r>
            <a:r>
              <a:rPr lang="zh-CN" sz="26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工程架构</a:t>
            </a:r>
            <a:endParaRPr lang="zh-CN" sz="26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12291" name="Picture 3" descr="2075960181603463666317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5088" y="890588"/>
            <a:ext cx="11995150" cy="495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251075" y="5226050"/>
            <a:ext cx="2079625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>
                <a:solidFill>
                  <a:srgbClr val="7030A0"/>
                </a:solidFill>
              </a:rPr>
              <a:t>EXECUTE LOGIC</a:t>
            </a:r>
            <a:endParaRPr lang="zh-CN" altLang="zh-CN">
              <a:solidFill>
                <a:srgbClr val="7030A0"/>
              </a:solidFill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8840788" y="1885950"/>
            <a:ext cx="2244725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>
                <a:solidFill>
                  <a:srgbClr val="0070C3"/>
                </a:solidFill>
              </a:rPr>
              <a:t>KERNEL</a:t>
            </a:r>
            <a:endParaRPr lang="zh-CN" altLang="zh-CN">
              <a:solidFill>
                <a:srgbClr val="0070C3"/>
              </a:solidFill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30213" y="357188"/>
            <a:ext cx="8002587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 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规划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</a:t>
            </a:r>
            <a:r>
              <a:rPr lang="zh-CN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</a:rPr>
              <a:t>Visionary </a:t>
            </a:r>
            <a:r>
              <a:rPr lang="zh-CN" altLang="zh-CN" sz="2600" b="1">
                <a:latin typeface="华文宋体" panose="02010600040101010101" charset="-122"/>
                <a:ea typeface="华文宋体" panose="02010600040101010101" charset="-122"/>
              </a:rPr>
              <a:t> AOPM INITONS ~2018</a:t>
            </a:r>
            <a:endParaRPr lang="zh-CN" altLang="zh-CN" sz="26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pic>
        <p:nvPicPr>
          <p:cNvPr id="13315" name="Picture 3" descr="5359716341603463666319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16000" y="1173163"/>
            <a:ext cx="99726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 descr="26298967416034636663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1388" y="1289050"/>
            <a:ext cx="17145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 descr="7381302316034636663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2800" y="4308475"/>
            <a:ext cx="16668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20688" y="338773"/>
            <a:ext cx="8472487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zh-CN" sz="2600" b="1">
                <a:latin typeface="华文隶书" panose="02010800040101010101" charset="-122"/>
                <a:ea typeface="华文隶书" panose="02010800040101010101" charset="-122"/>
              </a:rPr>
              <a:t>Deta AI </a:t>
            </a:r>
            <a:r>
              <a:rPr lang="zh-CN" sz="2600" b="1">
                <a:latin typeface="华文隶书" panose="02010800040101010101" charset="-122"/>
                <a:ea typeface="华文隶书" panose="02010800040101010101" charset="-122"/>
              </a:rPr>
              <a:t>规</a:t>
            </a:r>
            <a:r>
              <a:rPr 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划</a:t>
            </a:r>
            <a:r>
              <a:rPr lang="zh-CN" altLang="zh-CN" sz="2600" b="1">
                <a:solidFill>
                  <a:srgbClr val="00455E"/>
                </a:solidFill>
                <a:latin typeface="华文隶书" panose="02010800040101010101" charset="-122"/>
                <a:ea typeface="华文隶书" panose="02010800040101010101" charset="-122"/>
              </a:rPr>
              <a:t>/ </a:t>
            </a:r>
            <a:r>
              <a:rPr lang="zh-CN" altLang="zh-CN" sz="2600" b="1">
                <a:solidFill>
                  <a:srgbClr val="00455E"/>
                </a:solidFill>
                <a:latin typeface="华文宋体" panose="02010600040101010101" charset="-122"/>
                <a:ea typeface="华文宋体" panose="02010600040101010101" charset="-122"/>
              </a:rPr>
              <a:t>Visionary </a:t>
            </a:r>
            <a:r>
              <a:rPr lang="zh-CN" altLang="zh-CN" sz="2600" b="1">
                <a:latin typeface="华文宋体" panose="02010600040101010101" charset="-122"/>
                <a:ea typeface="华文宋体" panose="02010600040101010101" charset="-122"/>
              </a:rPr>
              <a:t> AOPM INITONS 2018~2019</a:t>
            </a:r>
            <a:endParaRPr lang="zh-CN" altLang="zh-CN" sz="26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pic>
        <p:nvPicPr>
          <p:cNvPr id="14339" name="Picture 3" descr="7263946791603463666322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14375" y="931863"/>
            <a:ext cx="91821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 descr="978808973160346366632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2275" y="4637088"/>
            <a:ext cx="20478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 descr="849114582160346366632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9875" y="1311275"/>
            <a:ext cx="206692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多彩活泼小清新">
  <a:themeElements>
    <a:clrScheme name="多彩活泼小清新">
      <a:dk1>
        <a:srgbClr val="00455E"/>
      </a:dk1>
      <a:lt1>
        <a:srgbClr val="FFFFFF"/>
      </a:lt1>
      <a:dk2>
        <a:srgbClr val="00455E"/>
      </a:dk2>
      <a:lt2>
        <a:srgbClr val="DCDCDC"/>
      </a:lt2>
      <a:accent1>
        <a:srgbClr val="96D1BB"/>
      </a:accent1>
      <a:accent2>
        <a:srgbClr val="F68E72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FCC644"/>
      </a:hlink>
      <a:folHlink>
        <a:srgbClr val="954F72"/>
      </a:folHlink>
    </a:clrScheme>
    <a:fontScheme name="多彩活泼小清新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多彩活泼小清新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>
    <a:spDef>
      <a:spPr>
        <a:solidFill>
          <a:srgbClr val="FFFFFF"/>
        </a:solidFill>
        <a:ln w="9525" cap="flat" cmpd="sng">
          <a:solidFill>
            <a:srgbClr val="000000"/>
          </a:solidFill>
          <a:prstDash val="solid"/>
          <a:miter/>
        </a:ln>
      </a:spPr>
      <a:bodyPr rtlCol="0" anchor="ctr"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多彩活泼小清新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0BCDE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3">
        <a:dk1>
          <a:srgbClr val="000000"/>
        </a:dk1>
        <a:lt1>
          <a:srgbClr val="FFFFFF"/>
        </a:lt1>
        <a:dk2>
          <a:srgbClr val="000000"/>
        </a:dk2>
        <a:lt2>
          <a:srgbClr val="F8F8F8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5F5F5F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4">
        <a:dk1>
          <a:srgbClr val="000000"/>
        </a:dk1>
        <a:lt1>
          <a:srgbClr val="FFFFFF"/>
        </a:lt1>
        <a:dk2>
          <a:srgbClr val="242852"/>
        </a:dk2>
        <a:lt2>
          <a:srgbClr val="ACCBF9"/>
        </a:lt2>
        <a:accent1>
          <a:srgbClr val="4A66AC"/>
        </a:accent1>
        <a:accent2>
          <a:srgbClr val="629DD1"/>
        </a:accent2>
        <a:accent3>
          <a:srgbClr val="FFFFFF"/>
        </a:accent3>
        <a:accent4>
          <a:srgbClr val="000000"/>
        </a:accent4>
        <a:accent5>
          <a:srgbClr val="B1B8D2"/>
        </a:accent5>
        <a:accent6>
          <a:srgbClr val="588EBD"/>
        </a:accent6>
        <a:hlink>
          <a:srgbClr val="9454C3"/>
        </a:hlink>
        <a:folHlink>
          <a:srgbClr val="3EBB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5">
        <a:dk1>
          <a:srgbClr val="000000"/>
        </a:dk1>
        <a:lt1>
          <a:srgbClr val="FFFFFF"/>
        </a:lt1>
        <a:dk2>
          <a:srgbClr val="17406D"/>
        </a:dk2>
        <a:lt2>
          <a:srgbClr val="DBEF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F491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6">
        <a:dk1>
          <a:srgbClr val="000000"/>
        </a:dk1>
        <a:lt1>
          <a:srgbClr val="FFFFFF"/>
        </a:lt1>
        <a:dk2>
          <a:srgbClr val="335B74"/>
        </a:dk2>
        <a:lt2>
          <a:srgbClr val="DFE3E5"/>
        </a:lt2>
        <a:accent1>
          <a:srgbClr val="1CADE4"/>
        </a:accent1>
        <a:accent2>
          <a:srgbClr val="2683C6"/>
        </a:accent2>
        <a:accent3>
          <a:srgbClr val="FFFFFF"/>
        </a:accent3>
        <a:accent4>
          <a:srgbClr val="000000"/>
        </a:accent4>
        <a:accent5>
          <a:srgbClr val="ABD3EF"/>
        </a:accent5>
        <a:accent6>
          <a:srgbClr val="2176B3"/>
        </a:accent6>
        <a:hlink>
          <a:srgbClr val="6EAC1C"/>
        </a:hlink>
        <a:folHlink>
          <a:srgbClr val="B26B0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7">
        <a:dk1>
          <a:srgbClr val="000000"/>
        </a:dk1>
        <a:lt1>
          <a:srgbClr val="FFFFFF"/>
        </a:lt1>
        <a:dk2>
          <a:srgbClr val="373545"/>
        </a:dk2>
        <a:lt2>
          <a:srgbClr val="CEDBE6"/>
        </a:lt2>
        <a:accent1>
          <a:srgbClr val="3494BA"/>
        </a:accent1>
        <a:accent2>
          <a:srgbClr val="58B6C0"/>
        </a:accent2>
        <a:accent3>
          <a:srgbClr val="FFFFFF"/>
        </a:accent3>
        <a:accent4>
          <a:srgbClr val="000000"/>
        </a:accent4>
        <a:accent5>
          <a:srgbClr val="AEC8D9"/>
        </a:accent5>
        <a:accent6>
          <a:srgbClr val="4FA5AE"/>
        </a:accent6>
        <a:hlink>
          <a:srgbClr val="6B9F25"/>
        </a:hlink>
        <a:folHlink>
          <a:srgbClr val="9F671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8">
        <a:dk1>
          <a:srgbClr val="000000"/>
        </a:dk1>
        <a:lt1>
          <a:srgbClr val="FFFFFF"/>
        </a:lt1>
        <a:dk2>
          <a:srgbClr val="455F51"/>
        </a:dk2>
        <a:lt2>
          <a:srgbClr val="E3DED1"/>
        </a:lt2>
        <a:accent1>
          <a:srgbClr val="549E39"/>
        </a:accent1>
        <a:accent2>
          <a:srgbClr val="8AB833"/>
        </a:accent2>
        <a:accent3>
          <a:srgbClr val="FFFFFF"/>
        </a:accent3>
        <a:accent4>
          <a:srgbClr val="000000"/>
        </a:accent4>
        <a:accent5>
          <a:srgbClr val="B3CCAE"/>
        </a:accent5>
        <a:accent6>
          <a:srgbClr val="7DA62D"/>
        </a:accent6>
        <a:hlink>
          <a:srgbClr val="6B9F25"/>
        </a:hlink>
        <a:folHlink>
          <a:srgbClr val="B9690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9">
        <a:dk1>
          <a:srgbClr val="000000"/>
        </a:dk1>
        <a:lt1>
          <a:srgbClr val="FFFFFF"/>
        </a:lt1>
        <a:dk2>
          <a:srgbClr val="455F51"/>
        </a:dk2>
        <a:lt2>
          <a:srgbClr val="E2DFCC"/>
        </a:lt2>
        <a:accent1>
          <a:srgbClr val="99CB38"/>
        </a:accent1>
        <a:accent2>
          <a:srgbClr val="63A537"/>
        </a:accent2>
        <a:accent3>
          <a:srgbClr val="FFFFFF"/>
        </a:accent3>
        <a:accent4>
          <a:srgbClr val="000000"/>
        </a:accent4>
        <a:accent5>
          <a:srgbClr val="CAE2AE"/>
        </a:accent5>
        <a:accent6>
          <a:srgbClr val="599531"/>
        </a:accent6>
        <a:hlink>
          <a:srgbClr val="EE7B08"/>
        </a:hlink>
        <a:folHlink>
          <a:srgbClr val="977B2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10">
        <a:dk1>
          <a:srgbClr val="000000"/>
        </a:dk1>
        <a:lt1>
          <a:srgbClr val="FFFFFF"/>
        </a:lt1>
        <a:dk2>
          <a:srgbClr val="39302A"/>
        </a:dk2>
        <a:lt2>
          <a:srgbClr val="E5DEDB"/>
        </a:lt2>
        <a:accent1>
          <a:srgbClr val="FFCA08"/>
        </a:accent1>
        <a:accent2>
          <a:srgbClr val="F8931D"/>
        </a:accent2>
        <a:accent3>
          <a:srgbClr val="FFFFFF"/>
        </a:accent3>
        <a:accent4>
          <a:srgbClr val="000000"/>
        </a:accent4>
        <a:accent5>
          <a:srgbClr val="FFE1AA"/>
        </a:accent5>
        <a:accent6>
          <a:srgbClr val="E18519"/>
        </a:accent6>
        <a:hlink>
          <a:srgbClr val="2998E3"/>
        </a:hlink>
        <a:folHlink>
          <a:srgbClr val="7F723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11">
        <a:dk1>
          <a:srgbClr val="000000"/>
        </a:dk1>
        <a:lt1>
          <a:srgbClr val="FFFFFF"/>
        </a:lt1>
        <a:dk2>
          <a:srgbClr val="4E3B30"/>
        </a:dk2>
        <a:lt2>
          <a:srgbClr val="FBEEC9"/>
        </a:lt2>
        <a:accent1>
          <a:srgbClr val="F0A22E"/>
        </a:accent1>
        <a:accent2>
          <a:srgbClr val="A5644E"/>
        </a:accent2>
        <a:accent3>
          <a:srgbClr val="FFFFFF"/>
        </a:accent3>
        <a:accent4>
          <a:srgbClr val="000000"/>
        </a:accent4>
        <a:accent5>
          <a:srgbClr val="F6CEAD"/>
        </a:accent5>
        <a:accent6>
          <a:srgbClr val="955A46"/>
        </a:accent6>
        <a:hlink>
          <a:srgbClr val="AD1F1F"/>
        </a:hlink>
        <a:folHlink>
          <a:srgbClr val="FFC4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12">
        <a:dk1>
          <a:srgbClr val="000000"/>
        </a:dk1>
        <a:lt1>
          <a:srgbClr val="FFFFFF"/>
        </a:lt1>
        <a:dk2>
          <a:srgbClr val="637052"/>
        </a:dk2>
        <a:lt2>
          <a:srgbClr val="CCDDEA"/>
        </a:lt2>
        <a:accent1>
          <a:srgbClr val="E48312"/>
        </a:accent1>
        <a:accent2>
          <a:srgbClr val="BD582C"/>
        </a:accent2>
        <a:accent3>
          <a:srgbClr val="FFFFFF"/>
        </a:accent3>
        <a:accent4>
          <a:srgbClr val="000000"/>
        </a:accent4>
        <a:accent5>
          <a:srgbClr val="EFC1AA"/>
        </a:accent5>
        <a:accent6>
          <a:srgbClr val="AB4F27"/>
        </a:accent6>
        <a:hlink>
          <a:srgbClr val="2998E3"/>
        </a:hlink>
        <a:folHlink>
          <a:srgbClr val="8C8C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13">
        <a:dk1>
          <a:srgbClr val="000000"/>
        </a:dk1>
        <a:lt1>
          <a:srgbClr val="FFFFFF"/>
        </a:lt1>
        <a:dk2>
          <a:srgbClr val="696464"/>
        </a:dk2>
        <a:lt2>
          <a:srgbClr val="E9E5DC"/>
        </a:lt2>
        <a:accent1>
          <a:srgbClr val="D34817"/>
        </a:accent1>
        <a:accent2>
          <a:srgbClr val="9B2D1F"/>
        </a:accent2>
        <a:accent3>
          <a:srgbClr val="FFFFFF"/>
        </a:accent3>
        <a:accent4>
          <a:srgbClr val="000000"/>
        </a:accent4>
        <a:accent5>
          <a:srgbClr val="E6B1AB"/>
        </a:accent5>
        <a:accent6>
          <a:srgbClr val="8C281B"/>
        </a:accent6>
        <a:hlink>
          <a:srgbClr val="CC9900"/>
        </a:hlink>
        <a:folHlink>
          <a:srgbClr val="96A9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14">
        <a:dk1>
          <a:srgbClr val="000000"/>
        </a:dk1>
        <a:lt1>
          <a:srgbClr val="FFFFFF"/>
        </a:lt1>
        <a:dk2>
          <a:srgbClr val="505046"/>
        </a:dk2>
        <a:lt2>
          <a:srgbClr val="EEECE1"/>
        </a:lt2>
        <a:accent1>
          <a:srgbClr val="E84C22"/>
        </a:accent1>
        <a:accent2>
          <a:srgbClr val="FFBD47"/>
        </a:accent2>
        <a:accent3>
          <a:srgbClr val="FFFFFF"/>
        </a:accent3>
        <a:accent4>
          <a:srgbClr val="000000"/>
        </a:accent4>
        <a:accent5>
          <a:srgbClr val="F2B2AB"/>
        </a:accent5>
        <a:accent6>
          <a:srgbClr val="E7AB3F"/>
        </a:accent6>
        <a:hlink>
          <a:srgbClr val="CC99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15">
        <a:dk1>
          <a:srgbClr val="000000"/>
        </a:dk1>
        <a:lt1>
          <a:srgbClr val="FFFFFF"/>
        </a:lt1>
        <a:dk2>
          <a:srgbClr val="323232"/>
        </a:dk2>
        <a:lt2>
          <a:srgbClr val="E5C243"/>
        </a:lt2>
        <a:accent1>
          <a:srgbClr val="A5300F"/>
        </a:accent1>
        <a:accent2>
          <a:srgbClr val="D55816"/>
        </a:accent2>
        <a:accent3>
          <a:srgbClr val="FFFFFF"/>
        </a:accent3>
        <a:accent4>
          <a:srgbClr val="000000"/>
        </a:accent4>
        <a:accent5>
          <a:srgbClr val="CFADAA"/>
        </a:accent5>
        <a:accent6>
          <a:srgbClr val="C14F13"/>
        </a:accent6>
        <a:hlink>
          <a:srgbClr val="6B9F25"/>
        </a:hlink>
        <a:folHlink>
          <a:srgbClr val="B26B0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16">
        <a:dk1>
          <a:srgbClr val="000000"/>
        </a:dk1>
        <a:lt1>
          <a:srgbClr val="FFFFFF"/>
        </a:lt1>
        <a:dk2>
          <a:srgbClr val="454551"/>
        </a:dk2>
        <a:lt2>
          <a:srgbClr val="D8D9DC"/>
        </a:lt2>
        <a:accent1>
          <a:srgbClr val="E32D91"/>
        </a:accent1>
        <a:accent2>
          <a:srgbClr val="C830CC"/>
        </a:accent2>
        <a:accent3>
          <a:srgbClr val="FFFFFF"/>
        </a:accent3>
        <a:accent4>
          <a:srgbClr val="000000"/>
        </a:accent4>
        <a:accent5>
          <a:srgbClr val="EFADC7"/>
        </a:accent5>
        <a:accent6>
          <a:srgbClr val="B52AB9"/>
        </a:accent6>
        <a:hlink>
          <a:srgbClr val="6B9F25"/>
        </a:hlink>
        <a:folHlink>
          <a:srgbClr val="8C8C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17">
        <a:dk1>
          <a:srgbClr val="000000"/>
        </a:dk1>
        <a:lt1>
          <a:srgbClr val="FFFFFF"/>
        </a:lt1>
        <a:dk2>
          <a:srgbClr val="373545"/>
        </a:dk2>
        <a:lt2>
          <a:srgbClr val="DCD8DC"/>
        </a:lt2>
        <a:accent1>
          <a:srgbClr val="AD84C6"/>
        </a:accent1>
        <a:accent2>
          <a:srgbClr val="8784C7"/>
        </a:accent2>
        <a:accent3>
          <a:srgbClr val="FFFFFF"/>
        </a:accent3>
        <a:accent4>
          <a:srgbClr val="000000"/>
        </a:accent4>
        <a:accent5>
          <a:srgbClr val="D3C2DF"/>
        </a:accent5>
        <a:accent6>
          <a:srgbClr val="7A77B4"/>
        </a:accent6>
        <a:hlink>
          <a:srgbClr val="69A020"/>
        </a:hlink>
        <a:folHlink>
          <a:srgbClr val="8C8C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18">
        <a:dk1>
          <a:srgbClr val="000000"/>
        </a:dk1>
        <a:lt1>
          <a:srgbClr val="FFFFFF"/>
        </a:lt1>
        <a:dk2>
          <a:srgbClr val="632E62"/>
        </a:dk2>
        <a:lt2>
          <a:srgbClr val="EAE5EB"/>
        </a:lt2>
        <a:accent1>
          <a:srgbClr val="92278F"/>
        </a:accent1>
        <a:accent2>
          <a:srgbClr val="9B57D3"/>
        </a:accent2>
        <a:accent3>
          <a:srgbClr val="FFFFFF"/>
        </a:accent3>
        <a:accent4>
          <a:srgbClr val="000000"/>
        </a:accent4>
        <a:accent5>
          <a:srgbClr val="C7ACC6"/>
        </a:accent5>
        <a:accent6>
          <a:srgbClr val="8C4EBF"/>
        </a:accent6>
        <a:hlink>
          <a:srgbClr val="00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19">
        <a:dk1>
          <a:srgbClr val="000000"/>
        </a:dk1>
        <a:lt1>
          <a:srgbClr val="FFFFFF"/>
        </a:lt1>
        <a:dk2>
          <a:srgbClr val="775F55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20">
        <a:dk1>
          <a:srgbClr val="000000"/>
        </a:dk1>
        <a:lt1>
          <a:srgbClr val="FFFFFF"/>
        </a:lt1>
        <a:dk2>
          <a:srgbClr val="444D26"/>
        </a:dk2>
        <a:lt2>
          <a:srgbClr val="FEFAC9"/>
        </a:lt2>
        <a:accent1>
          <a:srgbClr val="A5B592"/>
        </a:accent1>
        <a:accent2>
          <a:srgbClr val="F3A447"/>
        </a:accent2>
        <a:accent3>
          <a:srgbClr val="FFFFFF"/>
        </a:accent3>
        <a:accent4>
          <a:srgbClr val="000000"/>
        </a:accent4>
        <a:accent5>
          <a:srgbClr val="CFD7C7"/>
        </a:accent5>
        <a:accent6>
          <a:srgbClr val="DC943F"/>
        </a:accent6>
        <a:hlink>
          <a:srgbClr val="8E58B6"/>
        </a:hlink>
        <a:folHlink>
          <a:srgbClr val="7F6F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21">
        <a:dk1>
          <a:srgbClr val="000000"/>
        </a:dk1>
        <a:lt1>
          <a:srgbClr val="FFFFFF"/>
        </a:lt1>
        <a:dk2>
          <a:srgbClr val="5E5E5E"/>
        </a:dk2>
        <a:lt2>
          <a:srgbClr val="DDDDDD"/>
        </a:lt2>
        <a:accent1>
          <a:srgbClr val="418AB3"/>
        </a:accent1>
        <a:accent2>
          <a:srgbClr val="A6B727"/>
        </a:accent2>
        <a:accent3>
          <a:srgbClr val="FFFFFF"/>
        </a:accent3>
        <a:accent4>
          <a:srgbClr val="000000"/>
        </a:accent4>
        <a:accent5>
          <a:srgbClr val="B0C4D6"/>
        </a:accent5>
        <a:accent6>
          <a:srgbClr val="96A622"/>
        </a:accent6>
        <a:hlink>
          <a:srgbClr val="F59E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22">
        <a:dk1>
          <a:srgbClr val="000000"/>
        </a:dk1>
        <a:lt1>
          <a:srgbClr val="FFFFFF"/>
        </a:lt1>
        <a:dk2>
          <a:srgbClr val="212745"/>
        </a:dk2>
        <a:lt2>
          <a:srgbClr val="B4E5FA"/>
        </a:lt2>
        <a:accent1>
          <a:srgbClr val="4E67C8"/>
        </a:accent1>
        <a:accent2>
          <a:srgbClr val="5ECCF3"/>
        </a:accent2>
        <a:accent3>
          <a:srgbClr val="FFFFFF"/>
        </a:accent3>
        <a:accent4>
          <a:srgbClr val="000000"/>
        </a:accent4>
        <a:accent5>
          <a:srgbClr val="B2B8E0"/>
        </a:accent5>
        <a:accent6>
          <a:srgbClr val="54B9DC"/>
        </a:accent6>
        <a:hlink>
          <a:srgbClr val="56C7AA"/>
        </a:hlink>
        <a:folHlink>
          <a:srgbClr val="59A8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多彩活泼小清新 23">
        <a:dk1>
          <a:srgbClr val="000000"/>
        </a:dk1>
        <a:lt1>
          <a:srgbClr val="FFFFFF"/>
        </a:lt1>
        <a:dk2>
          <a:srgbClr val="323232"/>
        </a:dk2>
        <a:lt2>
          <a:srgbClr val="E3DED1"/>
        </a:lt2>
        <a:accent1>
          <a:srgbClr val="F07F09"/>
        </a:accent1>
        <a:accent2>
          <a:srgbClr val="9F2936"/>
        </a:accent2>
        <a:accent3>
          <a:srgbClr val="FFFFFF"/>
        </a:accent3>
        <a:accent4>
          <a:srgbClr val="000000"/>
        </a:accent4>
        <a:accent5>
          <a:srgbClr val="F6C0AA"/>
        </a:accent5>
        <a:accent6>
          <a:srgbClr val="902430"/>
        </a:accent6>
        <a:hlink>
          <a:srgbClr val="6B9F25"/>
        </a:hlink>
        <a:folHlink>
          <a:srgbClr val="B26B0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15066</Words>
  <Application>WPS 演示</Application>
  <PresentationFormat>自定义</PresentationFormat>
  <Paragraphs>628</Paragraphs>
  <Slides>43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43</vt:i4>
      </vt:variant>
    </vt:vector>
  </HeadingPairs>
  <TitlesOfParts>
    <vt:vector size="69" baseType="lpstr">
      <vt:lpstr>Arial</vt:lpstr>
      <vt:lpstr>宋体</vt:lpstr>
      <vt:lpstr>Wingdings</vt:lpstr>
      <vt:lpstr>Times New Roman</vt:lpstr>
      <vt:lpstr>黑体</vt:lpstr>
      <vt:lpstr>等线 Light</vt:lpstr>
      <vt:lpstr>等线</vt:lpstr>
      <vt:lpstr>华文隶书</vt:lpstr>
      <vt:lpstr>Times New Roman</vt:lpstr>
      <vt:lpstr>华文宋体</vt:lpstr>
      <vt:lpstr>微软雅黑</vt:lpstr>
      <vt:lpstr>Arial Unicode MS</vt:lpstr>
      <vt:lpstr>Symbol</vt:lpstr>
      <vt:lpstr>多彩活泼小清新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iSlide? 欢迎使用文档</dc:title>
  <dc:creator>Administrator</dc:creator>
  <cp:keywords>PPT插件</cp:keywords>
  <dc:description>iSlide?——让PPT设计简单起来！</dc:description>
  <dc:subject>iSlide? 欢迎使用文档</dc:subject>
  <cp:lastModifiedBy>Alkaid罗瑶光</cp:lastModifiedBy>
  <cp:revision>191</cp:revision>
  <dcterms:created xsi:type="dcterms:W3CDTF">2017-03-04T05:14:00Z</dcterms:created>
  <dcterms:modified xsi:type="dcterms:W3CDTF">2021-09-16T02:43:18Z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3DB64C4CE7BC43D5944E530EA425CF9C</vt:lpwstr>
  </property>
  <property fmtid="{D5CDD505-2E9C-101B-9397-08002B2CF9AE}" pid="3" name="KSOProductBuildVer">
    <vt:lpwstr>2052-11.1.0.10938</vt:lpwstr>
  </property>
</Properties>
</file>